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
      <p:font typeface="Nunito"/>
      <p:regular r:id="rId76"/>
      <p:bold r:id="rId77"/>
      <p:italic r:id="rId78"/>
      <p:boldItalic r:id="rId79"/>
    </p:embeddedFont>
    <p:embeddedFont>
      <p:font typeface="Maven Pro"/>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82" roundtripDataSignature="AMtx7mii2rmBN6eCi03Badyvza5L8Uc3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avenPro-regular.fntdata"/><Relationship Id="rId82" Type="http://customschemas.google.com/relationships/presentationmetadata" Target="metadata"/><Relationship Id="rId81"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Nunito-bold.fntdata"/><Relationship Id="rId32" Type="http://schemas.openxmlformats.org/officeDocument/2006/relationships/slide" Target="slides/slide27.xml"/><Relationship Id="rId76" Type="http://schemas.openxmlformats.org/officeDocument/2006/relationships/font" Target="fonts/Nunito-regular.fntdata"/><Relationship Id="rId35" Type="http://schemas.openxmlformats.org/officeDocument/2006/relationships/slide" Target="slides/slide30.xml"/><Relationship Id="rId79" Type="http://schemas.openxmlformats.org/officeDocument/2006/relationships/font" Target="fonts/Nunito-boldItalic.fntdata"/><Relationship Id="rId34" Type="http://schemas.openxmlformats.org/officeDocument/2006/relationships/slide" Target="slides/slide29.xml"/><Relationship Id="rId78" Type="http://schemas.openxmlformats.org/officeDocument/2006/relationships/font" Target="fonts/Nuni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29a3a9ab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229a3a9abb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ccfce32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ccfce32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3ccfce32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3ccfce32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ccfce32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ccfce32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ccfce32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ccfce32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ccfce32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ccfce32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ccfce327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ccfce327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ccfce32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ccfce32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3ccfce32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3ccfce32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ccfce327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3ccfce327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ccfce327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ccfce327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29a3a9ab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229a3a9ab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ccfce327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ccfce327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3ccfce327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3ccfce327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ccfce327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ccfce327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ccfce327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3ccfce327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ccfce327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ccfce327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ccfce327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ccfce327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ccfce3271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ccfce3271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ccfce327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3ccfce327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3ccfce3271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3ccfce327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3ccfce3271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3ccfce327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ccfce327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3ccfce3271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ccfce3271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ccfce3271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ccfce3271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3ccfce327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3ccfce3271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3ccfce3271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3ccfce3271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3ccfce3271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ccfce3271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3ccfce3271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3ccfce3271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3ccfce327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ccfce3271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ccfce3271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ccfce3271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ccfce327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3ccfce3271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3ccfce3271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ccfce3271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3ccfce3271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ccfce327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3ccfce3271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3ccfce3271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3ccfce3271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3ccfce32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3ccfce32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3ccfce327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3ccfce327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ccfce32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ccfce32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3ccfce327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3ccfce327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3ccfce327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3ccfce327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3ccfce32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3ccfce32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ccfce327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ccfce327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3ccfce327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3ccfce327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3ccfce327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3ccfce327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ccfce32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3ccfce3271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3ccfce327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3ccfce327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3ccfce32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3ccfce32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ccfce327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ccfce327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3ccfce327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3ccfce327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3ccfce327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3ccfce327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ccfce327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3ccfce327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ccfce327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ccfce327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3ccfce327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3ccfce327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3ccfce327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3ccfce327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3ccfce32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3ccfce32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ccfce32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3ccfce32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ccfce327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3ccfce327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3ccfce327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3ccfce327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ccfce327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ccfce327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ccfce327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3ccfce327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3ccfce3271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3ccfce3271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ccfce32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ccfce32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ccfce32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ccfce32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grpSp>
        <p:nvGrpSpPr>
          <p:cNvPr id="138" name="Google Shape;138;p27"/>
          <p:cNvGrpSpPr/>
          <p:nvPr/>
        </p:nvGrpSpPr>
        <p:grpSpPr>
          <a:xfrm>
            <a:off x="713373" y="3847119"/>
            <a:ext cx="825392" cy="825392"/>
            <a:chOff x="348199" y="179450"/>
            <a:chExt cx="1116300" cy="1116300"/>
          </a:xfrm>
        </p:grpSpPr>
        <p:sp>
          <p:nvSpPr>
            <p:cNvPr id="139" name="Google Shape;139;p27"/>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7"/>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2" name="Google Shape;142;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3" name="Shape 143"/>
        <p:cNvGrpSpPr/>
        <p:nvPr/>
      </p:nvGrpSpPr>
      <p:grpSpPr>
        <a:xfrm>
          <a:off x="0" y="0"/>
          <a:ext cx="0" cy="0"/>
          <a:chOff x="0" y="0"/>
          <a:chExt cx="0" cy="0"/>
        </a:xfrm>
      </p:grpSpPr>
      <p:grpSp>
        <p:nvGrpSpPr>
          <p:cNvPr id="144" name="Google Shape;144;p28"/>
          <p:cNvGrpSpPr/>
          <p:nvPr/>
        </p:nvGrpSpPr>
        <p:grpSpPr>
          <a:xfrm>
            <a:off x="52" y="4099200"/>
            <a:ext cx="9144036" cy="1044300"/>
            <a:chOff x="52" y="4099200"/>
            <a:chExt cx="9144036" cy="1044300"/>
          </a:xfrm>
        </p:grpSpPr>
        <p:grpSp>
          <p:nvGrpSpPr>
            <p:cNvPr id="145" name="Google Shape;145;p28"/>
            <p:cNvGrpSpPr/>
            <p:nvPr/>
          </p:nvGrpSpPr>
          <p:grpSpPr>
            <a:xfrm>
              <a:off x="52" y="4309200"/>
              <a:ext cx="231622" cy="834300"/>
              <a:chOff x="2688737" y="4301380"/>
              <a:chExt cx="231900" cy="834300"/>
            </a:xfrm>
          </p:grpSpPr>
          <p:sp>
            <p:nvSpPr>
              <p:cNvPr id="146" name="Google Shape;146;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28"/>
            <p:cNvGrpSpPr/>
            <p:nvPr/>
          </p:nvGrpSpPr>
          <p:grpSpPr>
            <a:xfrm>
              <a:off x="371406" y="4099200"/>
              <a:ext cx="231622" cy="1044300"/>
              <a:chOff x="2688737" y="4091380"/>
              <a:chExt cx="231900" cy="1044300"/>
            </a:xfrm>
          </p:grpSpPr>
          <p:sp>
            <p:nvSpPr>
              <p:cNvPr id="151" name="Google Shape;151;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8"/>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28"/>
            <p:cNvGrpSpPr/>
            <p:nvPr/>
          </p:nvGrpSpPr>
          <p:grpSpPr>
            <a:xfrm>
              <a:off x="742761" y="4309200"/>
              <a:ext cx="231622" cy="834300"/>
              <a:chOff x="2688737" y="4301380"/>
              <a:chExt cx="231900" cy="834300"/>
            </a:xfrm>
          </p:grpSpPr>
          <p:sp>
            <p:nvSpPr>
              <p:cNvPr id="157" name="Google Shape;157;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8"/>
            <p:cNvGrpSpPr/>
            <p:nvPr/>
          </p:nvGrpSpPr>
          <p:grpSpPr>
            <a:xfrm>
              <a:off x="1114115" y="4518900"/>
              <a:ext cx="231622" cy="624600"/>
              <a:chOff x="2688737" y="4511080"/>
              <a:chExt cx="231900" cy="624600"/>
            </a:xfrm>
          </p:grpSpPr>
          <p:sp>
            <p:nvSpPr>
              <p:cNvPr id="162" name="Google Shape;162;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28"/>
            <p:cNvGrpSpPr/>
            <p:nvPr/>
          </p:nvGrpSpPr>
          <p:grpSpPr>
            <a:xfrm>
              <a:off x="1856753" y="4099200"/>
              <a:ext cx="231600" cy="1044300"/>
              <a:chOff x="1856753" y="4099200"/>
              <a:chExt cx="231600" cy="1044300"/>
            </a:xfrm>
          </p:grpSpPr>
          <p:sp>
            <p:nvSpPr>
              <p:cNvPr id="166" name="Google Shape;166;p28"/>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8"/>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8"/>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8"/>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8"/>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28"/>
            <p:cNvGrpSpPr/>
            <p:nvPr/>
          </p:nvGrpSpPr>
          <p:grpSpPr>
            <a:xfrm>
              <a:off x="2228107" y="4309200"/>
              <a:ext cx="231600" cy="834300"/>
              <a:chOff x="2228107" y="4309200"/>
              <a:chExt cx="231600" cy="834300"/>
            </a:xfrm>
          </p:grpSpPr>
          <p:sp>
            <p:nvSpPr>
              <p:cNvPr id="172" name="Google Shape;172;p28"/>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28"/>
            <p:cNvGrpSpPr/>
            <p:nvPr/>
          </p:nvGrpSpPr>
          <p:grpSpPr>
            <a:xfrm>
              <a:off x="2599462" y="4518900"/>
              <a:ext cx="231600" cy="624600"/>
              <a:chOff x="2599462" y="4518900"/>
              <a:chExt cx="231600" cy="624600"/>
            </a:xfrm>
          </p:grpSpPr>
          <p:sp>
            <p:nvSpPr>
              <p:cNvPr id="177" name="Google Shape;177;p28"/>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8"/>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8"/>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28"/>
            <p:cNvGrpSpPr/>
            <p:nvPr/>
          </p:nvGrpSpPr>
          <p:grpSpPr>
            <a:xfrm>
              <a:off x="3342171" y="4099200"/>
              <a:ext cx="231600" cy="1044300"/>
              <a:chOff x="3342171" y="4099200"/>
              <a:chExt cx="231600" cy="1044300"/>
            </a:xfrm>
          </p:grpSpPr>
          <p:sp>
            <p:nvSpPr>
              <p:cNvPr id="181" name="Google Shape;181;p28"/>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8"/>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28"/>
            <p:cNvGrpSpPr/>
            <p:nvPr/>
          </p:nvGrpSpPr>
          <p:grpSpPr>
            <a:xfrm>
              <a:off x="3713525" y="4309200"/>
              <a:ext cx="231600" cy="834300"/>
              <a:chOff x="3713525" y="4309200"/>
              <a:chExt cx="231600" cy="834300"/>
            </a:xfrm>
          </p:grpSpPr>
          <p:sp>
            <p:nvSpPr>
              <p:cNvPr id="187" name="Google Shape;187;p28"/>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8"/>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8"/>
            <p:cNvGrpSpPr/>
            <p:nvPr/>
          </p:nvGrpSpPr>
          <p:grpSpPr>
            <a:xfrm>
              <a:off x="1485398" y="4309200"/>
              <a:ext cx="231600" cy="834300"/>
              <a:chOff x="1485398" y="4309200"/>
              <a:chExt cx="231600" cy="834300"/>
            </a:xfrm>
          </p:grpSpPr>
          <p:sp>
            <p:nvSpPr>
              <p:cNvPr id="192" name="Google Shape;192;p28"/>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28"/>
            <p:cNvGrpSpPr/>
            <p:nvPr/>
          </p:nvGrpSpPr>
          <p:grpSpPr>
            <a:xfrm>
              <a:off x="4084879" y="4518900"/>
              <a:ext cx="231600" cy="624600"/>
              <a:chOff x="4084879" y="4518900"/>
              <a:chExt cx="231600" cy="624600"/>
            </a:xfrm>
          </p:grpSpPr>
          <p:sp>
            <p:nvSpPr>
              <p:cNvPr id="197" name="Google Shape;197;p28"/>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8"/>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8"/>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28"/>
            <p:cNvGrpSpPr/>
            <p:nvPr/>
          </p:nvGrpSpPr>
          <p:grpSpPr>
            <a:xfrm>
              <a:off x="2970816" y="4309200"/>
              <a:ext cx="231600" cy="834300"/>
              <a:chOff x="2970816" y="4309200"/>
              <a:chExt cx="231600" cy="834300"/>
            </a:xfrm>
          </p:grpSpPr>
          <p:sp>
            <p:nvSpPr>
              <p:cNvPr id="201" name="Google Shape;201;p28"/>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8"/>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8"/>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8"/>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28"/>
            <p:cNvGrpSpPr/>
            <p:nvPr/>
          </p:nvGrpSpPr>
          <p:grpSpPr>
            <a:xfrm>
              <a:off x="4456234" y="4309200"/>
              <a:ext cx="231600" cy="834300"/>
              <a:chOff x="4456234" y="4309200"/>
              <a:chExt cx="231600" cy="834300"/>
            </a:xfrm>
          </p:grpSpPr>
          <p:sp>
            <p:nvSpPr>
              <p:cNvPr id="206" name="Google Shape;206;p28"/>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8"/>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8"/>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28"/>
            <p:cNvGrpSpPr/>
            <p:nvPr/>
          </p:nvGrpSpPr>
          <p:grpSpPr>
            <a:xfrm>
              <a:off x="4827588" y="4099200"/>
              <a:ext cx="231600" cy="1044300"/>
              <a:chOff x="4827588" y="4099200"/>
              <a:chExt cx="231600" cy="1044300"/>
            </a:xfrm>
          </p:grpSpPr>
          <p:sp>
            <p:nvSpPr>
              <p:cNvPr id="211" name="Google Shape;211;p28"/>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8"/>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8"/>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8"/>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28"/>
            <p:cNvGrpSpPr/>
            <p:nvPr/>
          </p:nvGrpSpPr>
          <p:grpSpPr>
            <a:xfrm>
              <a:off x="5198943" y="4309200"/>
              <a:ext cx="231600" cy="834300"/>
              <a:chOff x="5198943" y="4309200"/>
              <a:chExt cx="231600" cy="834300"/>
            </a:xfrm>
          </p:grpSpPr>
          <p:sp>
            <p:nvSpPr>
              <p:cNvPr id="217" name="Google Shape;217;p28"/>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8"/>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8"/>
            <p:cNvGrpSpPr/>
            <p:nvPr/>
          </p:nvGrpSpPr>
          <p:grpSpPr>
            <a:xfrm>
              <a:off x="5570297" y="4518900"/>
              <a:ext cx="231600" cy="624600"/>
              <a:chOff x="5570297" y="4518900"/>
              <a:chExt cx="231600" cy="624600"/>
            </a:xfrm>
          </p:grpSpPr>
          <p:sp>
            <p:nvSpPr>
              <p:cNvPr id="222" name="Google Shape;222;p28"/>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28"/>
            <p:cNvGrpSpPr/>
            <p:nvPr/>
          </p:nvGrpSpPr>
          <p:grpSpPr>
            <a:xfrm>
              <a:off x="5941652" y="4309200"/>
              <a:ext cx="231600" cy="834300"/>
              <a:chOff x="5941652" y="4309200"/>
              <a:chExt cx="231600" cy="834300"/>
            </a:xfrm>
          </p:grpSpPr>
          <p:sp>
            <p:nvSpPr>
              <p:cNvPr id="226" name="Google Shape;226;p28"/>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28"/>
            <p:cNvGrpSpPr/>
            <p:nvPr/>
          </p:nvGrpSpPr>
          <p:grpSpPr>
            <a:xfrm>
              <a:off x="6313006" y="4099200"/>
              <a:ext cx="231600" cy="1044300"/>
              <a:chOff x="6313006" y="4099200"/>
              <a:chExt cx="231600" cy="1044300"/>
            </a:xfrm>
          </p:grpSpPr>
          <p:sp>
            <p:nvSpPr>
              <p:cNvPr id="231" name="Google Shape;231;p28"/>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8"/>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28"/>
            <p:cNvGrpSpPr/>
            <p:nvPr/>
          </p:nvGrpSpPr>
          <p:grpSpPr>
            <a:xfrm>
              <a:off x="6684361" y="4309200"/>
              <a:ext cx="231600" cy="834300"/>
              <a:chOff x="6684361" y="4309200"/>
              <a:chExt cx="231600" cy="834300"/>
            </a:xfrm>
          </p:grpSpPr>
          <p:sp>
            <p:nvSpPr>
              <p:cNvPr id="237" name="Google Shape;237;p28"/>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8"/>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8"/>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8"/>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8"/>
            <p:cNvGrpSpPr/>
            <p:nvPr/>
          </p:nvGrpSpPr>
          <p:grpSpPr>
            <a:xfrm>
              <a:off x="7055715" y="4518900"/>
              <a:ext cx="231600" cy="624600"/>
              <a:chOff x="7055715" y="4518900"/>
              <a:chExt cx="231600" cy="624600"/>
            </a:xfrm>
          </p:grpSpPr>
          <p:sp>
            <p:nvSpPr>
              <p:cNvPr id="242" name="Google Shape;242;p28"/>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8"/>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28"/>
            <p:cNvGrpSpPr/>
            <p:nvPr/>
          </p:nvGrpSpPr>
          <p:grpSpPr>
            <a:xfrm>
              <a:off x="7798424" y="4099200"/>
              <a:ext cx="231600" cy="1044300"/>
              <a:chOff x="7798424" y="4099200"/>
              <a:chExt cx="231600" cy="1044300"/>
            </a:xfrm>
          </p:grpSpPr>
          <p:sp>
            <p:nvSpPr>
              <p:cNvPr id="246" name="Google Shape;246;p28"/>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8"/>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8"/>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8"/>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28"/>
            <p:cNvGrpSpPr/>
            <p:nvPr/>
          </p:nvGrpSpPr>
          <p:grpSpPr>
            <a:xfrm>
              <a:off x="8169779" y="4309200"/>
              <a:ext cx="231600" cy="834300"/>
              <a:chOff x="8169779" y="4309200"/>
              <a:chExt cx="231600" cy="834300"/>
            </a:xfrm>
          </p:grpSpPr>
          <p:sp>
            <p:nvSpPr>
              <p:cNvPr id="252" name="Google Shape;252;p28"/>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8"/>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8"/>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28"/>
            <p:cNvGrpSpPr/>
            <p:nvPr/>
          </p:nvGrpSpPr>
          <p:grpSpPr>
            <a:xfrm>
              <a:off x="7427070" y="4309200"/>
              <a:ext cx="231600" cy="834300"/>
              <a:chOff x="7427070" y="4309200"/>
              <a:chExt cx="231600" cy="834300"/>
            </a:xfrm>
          </p:grpSpPr>
          <p:sp>
            <p:nvSpPr>
              <p:cNvPr id="257" name="Google Shape;257;p28"/>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8"/>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8"/>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8"/>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28"/>
            <p:cNvGrpSpPr/>
            <p:nvPr/>
          </p:nvGrpSpPr>
          <p:grpSpPr>
            <a:xfrm>
              <a:off x="8541133" y="4518900"/>
              <a:ext cx="231600" cy="624600"/>
              <a:chOff x="8541133" y="4518900"/>
              <a:chExt cx="231600" cy="624600"/>
            </a:xfrm>
          </p:grpSpPr>
          <p:sp>
            <p:nvSpPr>
              <p:cNvPr id="262" name="Google Shape;262;p28"/>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8"/>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8"/>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28"/>
            <p:cNvGrpSpPr/>
            <p:nvPr/>
          </p:nvGrpSpPr>
          <p:grpSpPr>
            <a:xfrm>
              <a:off x="8912488" y="4309200"/>
              <a:ext cx="231600" cy="834300"/>
              <a:chOff x="8912488" y="4309200"/>
              <a:chExt cx="231600" cy="834300"/>
            </a:xfrm>
          </p:grpSpPr>
          <p:sp>
            <p:nvSpPr>
              <p:cNvPr id="266" name="Google Shape;266;p28"/>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8"/>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8"/>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8"/>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0" name="Google Shape;270;p28"/>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71" name="Google Shape;271;p28"/>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72" name="Google Shape;272;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grpSp>
        <p:nvGrpSpPr>
          <p:cNvPr id="12" name="Google Shape;12;p20"/>
          <p:cNvGrpSpPr/>
          <p:nvPr/>
        </p:nvGrpSpPr>
        <p:grpSpPr>
          <a:xfrm>
            <a:off x="625966" y="299376"/>
            <a:ext cx="999312" cy="999312"/>
            <a:chOff x="348199" y="179450"/>
            <a:chExt cx="1116300" cy="1116300"/>
          </a:xfrm>
        </p:grpSpPr>
        <p:sp>
          <p:nvSpPr>
            <p:cNvPr id="13" name="Google Shape;13;p2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0"/>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 name="Google Shape;17;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8" name="Shape 18"/>
        <p:cNvGrpSpPr/>
        <p:nvPr/>
      </p:nvGrpSpPr>
      <p:grpSpPr>
        <a:xfrm>
          <a:off x="0" y="0"/>
          <a:ext cx="0" cy="0"/>
          <a:chOff x="0" y="0"/>
          <a:chExt cx="0" cy="0"/>
        </a:xfrm>
      </p:grpSpPr>
      <p:grpSp>
        <p:nvGrpSpPr>
          <p:cNvPr id="19" name="Google Shape;19;p19"/>
          <p:cNvGrpSpPr/>
          <p:nvPr/>
        </p:nvGrpSpPr>
        <p:grpSpPr>
          <a:xfrm>
            <a:off x="7343003" y="3409675"/>
            <a:ext cx="1691422" cy="1732548"/>
            <a:chOff x="7343003" y="3409675"/>
            <a:chExt cx="1691422" cy="1732548"/>
          </a:xfrm>
        </p:grpSpPr>
        <p:grpSp>
          <p:nvGrpSpPr>
            <p:cNvPr id="20" name="Google Shape;20;p19"/>
            <p:cNvGrpSpPr/>
            <p:nvPr/>
          </p:nvGrpSpPr>
          <p:grpSpPr>
            <a:xfrm>
              <a:off x="7343003" y="4453711"/>
              <a:ext cx="316800" cy="688512"/>
              <a:chOff x="7343003" y="4453711"/>
              <a:chExt cx="316800" cy="688512"/>
            </a:xfrm>
          </p:grpSpPr>
          <p:sp>
            <p:nvSpPr>
              <p:cNvPr id="21" name="Google Shape;21;p19"/>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9"/>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19"/>
            <p:cNvGrpSpPr/>
            <p:nvPr/>
          </p:nvGrpSpPr>
          <p:grpSpPr>
            <a:xfrm>
              <a:off x="7801210" y="4105700"/>
              <a:ext cx="316800" cy="1036523"/>
              <a:chOff x="7801210" y="4105700"/>
              <a:chExt cx="316800" cy="1036523"/>
            </a:xfrm>
          </p:grpSpPr>
          <p:sp>
            <p:nvSpPr>
              <p:cNvPr id="24" name="Google Shape;24;p19"/>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19"/>
            <p:cNvGrpSpPr/>
            <p:nvPr/>
          </p:nvGrpSpPr>
          <p:grpSpPr>
            <a:xfrm>
              <a:off x="8259418" y="3757688"/>
              <a:ext cx="316800" cy="1384535"/>
              <a:chOff x="8259418" y="3757688"/>
              <a:chExt cx="316800" cy="1384535"/>
            </a:xfrm>
          </p:grpSpPr>
          <p:sp>
            <p:nvSpPr>
              <p:cNvPr id="28" name="Google Shape;28;p19"/>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9"/>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19"/>
            <p:cNvGrpSpPr/>
            <p:nvPr/>
          </p:nvGrpSpPr>
          <p:grpSpPr>
            <a:xfrm>
              <a:off x="8717625" y="3409675"/>
              <a:ext cx="316800" cy="1732548"/>
              <a:chOff x="8717625" y="3409675"/>
              <a:chExt cx="316800" cy="1732548"/>
            </a:xfrm>
          </p:grpSpPr>
          <p:sp>
            <p:nvSpPr>
              <p:cNvPr id="33" name="Google Shape;33;p19"/>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 name="Google Shape;38;p19"/>
          <p:cNvGrpSpPr/>
          <p:nvPr/>
        </p:nvGrpSpPr>
        <p:grpSpPr>
          <a:xfrm>
            <a:off x="5043503" y="0"/>
            <a:ext cx="3814072" cy="3839102"/>
            <a:chOff x="5043503" y="0"/>
            <a:chExt cx="3814072" cy="3839102"/>
          </a:xfrm>
        </p:grpSpPr>
        <p:sp>
          <p:nvSpPr>
            <p:cNvPr id="39" name="Google Shape;39;p19"/>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9"/>
            <p:cNvSpPr/>
            <p:nvPr/>
          </p:nvSpPr>
          <p:spPr>
            <a:xfrm rot="-9830444">
              <a:off x="6469759" y="3480728"/>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19"/>
            <p:cNvGrpSpPr/>
            <p:nvPr/>
          </p:nvGrpSpPr>
          <p:grpSpPr>
            <a:xfrm>
              <a:off x="7647812" y="2704283"/>
              <a:ext cx="635219" cy="635219"/>
              <a:chOff x="6725724" y="2701260"/>
              <a:chExt cx="1208101" cy="1208100"/>
            </a:xfrm>
          </p:grpSpPr>
          <p:sp>
            <p:nvSpPr>
              <p:cNvPr id="42" name="Google Shape;42;p19"/>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9"/>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9"/>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19"/>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19"/>
            <p:cNvGrpSpPr/>
            <p:nvPr/>
          </p:nvGrpSpPr>
          <p:grpSpPr>
            <a:xfrm>
              <a:off x="7952720" y="179238"/>
              <a:ext cx="873165" cy="873003"/>
              <a:chOff x="7754428" y="208725"/>
              <a:chExt cx="541800" cy="541800"/>
            </a:xfrm>
          </p:grpSpPr>
          <p:sp>
            <p:nvSpPr>
              <p:cNvPr id="47" name="Google Shape;47;p19"/>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9"/>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19"/>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9"/>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9"/>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19"/>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6" name="Google Shape;56;p19"/>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57" name="Google Shape;57;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8" name="Shape 58"/>
        <p:cNvGrpSpPr/>
        <p:nvPr/>
      </p:nvGrpSpPr>
      <p:grpSpPr>
        <a:xfrm>
          <a:off x="0" y="0"/>
          <a:ext cx="0" cy="0"/>
          <a:chOff x="0" y="0"/>
          <a:chExt cx="0" cy="0"/>
        </a:xfrm>
      </p:grpSpPr>
      <p:grpSp>
        <p:nvGrpSpPr>
          <p:cNvPr id="59" name="Google Shape;59;p21"/>
          <p:cNvGrpSpPr/>
          <p:nvPr/>
        </p:nvGrpSpPr>
        <p:grpSpPr>
          <a:xfrm>
            <a:off x="146769" y="3406"/>
            <a:ext cx="1233214" cy="1384535"/>
            <a:chOff x="146769" y="3406"/>
            <a:chExt cx="1233214" cy="1384535"/>
          </a:xfrm>
        </p:grpSpPr>
        <p:grpSp>
          <p:nvGrpSpPr>
            <p:cNvPr id="60" name="Google Shape;60;p21"/>
            <p:cNvGrpSpPr/>
            <p:nvPr/>
          </p:nvGrpSpPr>
          <p:grpSpPr>
            <a:xfrm>
              <a:off x="1063183" y="3406"/>
              <a:ext cx="316800" cy="688513"/>
              <a:chOff x="1063183" y="3406"/>
              <a:chExt cx="316800" cy="688513"/>
            </a:xfrm>
          </p:grpSpPr>
          <p:sp>
            <p:nvSpPr>
              <p:cNvPr id="61" name="Google Shape;61;p21"/>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1"/>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21"/>
            <p:cNvGrpSpPr/>
            <p:nvPr/>
          </p:nvGrpSpPr>
          <p:grpSpPr>
            <a:xfrm>
              <a:off x="604976" y="3406"/>
              <a:ext cx="316800" cy="1036524"/>
              <a:chOff x="604976" y="3406"/>
              <a:chExt cx="316800" cy="1036524"/>
            </a:xfrm>
          </p:grpSpPr>
          <p:sp>
            <p:nvSpPr>
              <p:cNvPr id="64" name="Google Shape;64;p21"/>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1"/>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1"/>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21"/>
            <p:cNvGrpSpPr/>
            <p:nvPr/>
          </p:nvGrpSpPr>
          <p:grpSpPr>
            <a:xfrm>
              <a:off x="146769" y="3406"/>
              <a:ext cx="316800" cy="1384535"/>
              <a:chOff x="146769" y="3406"/>
              <a:chExt cx="316800" cy="1384535"/>
            </a:xfrm>
          </p:grpSpPr>
          <p:sp>
            <p:nvSpPr>
              <p:cNvPr id="68" name="Google Shape;68;p21"/>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1"/>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1"/>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1"/>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21"/>
          <p:cNvGrpSpPr/>
          <p:nvPr/>
        </p:nvGrpSpPr>
        <p:grpSpPr>
          <a:xfrm>
            <a:off x="6775084" y="2904008"/>
            <a:ext cx="2186147" cy="2239500"/>
            <a:chOff x="6775084" y="2904008"/>
            <a:chExt cx="2186147" cy="2239500"/>
          </a:xfrm>
        </p:grpSpPr>
        <p:grpSp>
          <p:nvGrpSpPr>
            <p:cNvPr id="73" name="Google Shape;73;p21"/>
            <p:cNvGrpSpPr/>
            <p:nvPr/>
          </p:nvGrpSpPr>
          <p:grpSpPr>
            <a:xfrm>
              <a:off x="6775084" y="4253708"/>
              <a:ext cx="409500" cy="889800"/>
              <a:chOff x="6775084" y="4253708"/>
              <a:chExt cx="409500" cy="889800"/>
            </a:xfrm>
          </p:grpSpPr>
          <p:sp>
            <p:nvSpPr>
              <p:cNvPr id="74" name="Google Shape;74;p21"/>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1"/>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21"/>
            <p:cNvGrpSpPr/>
            <p:nvPr/>
          </p:nvGrpSpPr>
          <p:grpSpPr>
            <a:xfrm>
              <a:off x="7367299" y="3804008"/>
              <a:ext cx="409500" cy="1339500"/>
              <a:chOff x="7367299" y="3804008"/>
              <a:chExt cx="409500" cy="1339500"/>
            </a:xfrm>
          </p:grpSpPr>
          <p:sp>
            <p:nvSpPr>
              <p:cNvPr id="77" name="Google Shape;77;p21"/>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1"/>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1"/>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21"/>
            <p:cNvGrpSpPr/>
            <p:nvPr/>
          </p:nvGrpSpPr>
          <p:grpSpPr>
            <a:xfrm>
              <a:off x="7959516" y="3354008"/>
              <a:ext cx="409500" cy="1789500"/>
              <a:chOff x="7959516" y="3354008"/>
              <a:chExt cx="409500" cy="1789500"/>
            </a:xfrm>
          </p:grpSpPr>
          <p:sp>
            <p:nvSpPr>
              <p:cNvPr id="81" name="Google Shape;81;p21"/>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21"/>
            <p:cNvGrpSpPr/>
            <p:nvPr/>
          </p:nvGrpSpPr>
          <p:grpSpPr>
            <a:xfrm>
              <a:off x="8551731" y="2904008"/>
              <a:ext cx="409500" cy="2239500"/>
              <a:chOff x="8551731" y="2904008"/>
              <a:chExt cx="409500" cy="2239500"/>
            </a:xfrm>
          </p:grpSpPr>
          <p:sp>
            <p:nvSpPr>
              <p:cNvPr id="86" name="Google Shape;86;p21"/>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1"/>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 name="Google Shape;91;p21"/>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22"/>
          <p:cNvGrpSpPr/>
          <p:nvPr/>
        </p:nvGrpSpPr>
        <p:grpSpPr>
          <a:xfrm>
            <a:off x="625966" y="299376"/>
            <a:ext cx="999312" cy="999312"/>
            <a:chOff x="348199" y="179450"/>
            <a:chExt cx="1116300" cy="1116300"/>
          </a:xfrm>
        </p:grpSpPr>
        <p:sp>
          <p:nvSpPr>
            <p:cNvPr id="95" name="Google Shape;95;p2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2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2"/>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p22"/>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0" name="Google Shape;100;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23"/>
          <p:cNvGrpSpPr/>
          <p:nvPr/>
        </p:nvGrpSpPr>
        <p:grpSpPr>
          <a:xfrm>
            <a:off x="625966" y="299376"/>
            <a:ext cx="999312" cy="999312"/>
            <a:chOff x="348199" y="179450"/>
            <a:chExt cx="1116300" cy="1116300"/>
          </a:xfrm>
        </p:grpSpPr>
        <p:sp>
          <p:nvSpPr>
            <p:cNvPr id="103" name="Google Shape;103;p23"/>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3"/>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2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24"/>
          <p:cNvGrpSpPr/>
          <p:nvPr/>
        </p:nvGrpSpPr>
        <p:grpSpPr>
          <a:xfrm>
            <a:off x="625966" y="299376"/>
            <a:ext cx="999312" cy="999312"/>
            <a:chOff x="348199" y="179450"/>
            <a:chExt cx="1116300" cy="1116300"/>
          </a:xfrm>
        </p:grpSpPr>
        <p:sp>
          <p:nvSpPr>
            <p:cNvPr id="109" name="Google Shape;109;p24"/>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24"/>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4"/>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3" name="Google Shape;113;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4" name="Shape 114"/>
        <p:cNvGrpSpPr/>
        <p:nvPr/>
      </p:nvGrpSpPr>
      <p:grpSpPr>
        <a:xfrm>
          <a:off x="0" y="0"/>
          <a:ext cx="0" cy="0"/>
          <a:chOff x="0" y="0"/>
          <a:chExt cx="0" cy="0"/>
        </a:xfrm>
      </p:grpSpPr>
      <p:grpSp>
        <p:nvGrpSpPr>
          <p:cNvPr id="115" name="Google Shape;115;p25"/>
          <p:cNvGrpSpPr/>
          <p:nvPr/>
        </p:nvGrpSpPr>
        <p:grpSpPr>
          <a:xfrm>
            <a:off x="6866714" y="1255"/>
            <a:ext cx="2267380" cy="2601741"/>
            <a:chOff x="6790514" y="1255"/>
            <a:chExt cx="2267380" cy="2601741"/>
          </a:xfrm>
        </p:grpSpPr>
        <p:grpSp>
          <p:nvGrpSpPr>
            <p:cNvPr id="116" name="Google Shape;116;p25"/>
            <p:cNvGrpSpPr/>
            <p:nvPr/>
          </p:nvGrpSpPr>
          <p:grpSpPr>
            <a:xfrm>
              <a:off x="7067536" y="1255"/>
              <a:ext cx="1990358" cy="1990303"/>
              <a:chOff x="7067536" y="1255"/>
              <a:chExt cx="1990358" cy="1990303"/>
            </a:xfrm>
          </p:grpSpPr>
          <p:sp>
            <p:nvSpPr>
              <p:cNvPr id="117" name="Google Shape;117;p25"/>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rot="-8649154">
                <a:off x="7349891" y="283705"/>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25"/>
            <p:cNvGrpSpPr/>
            <p:nvPr/>
          </p:nvGrpSpPr>
          <p:grpSpPr>
            <a:xfrm>
              <a:off x="8207126" y="1807997"/>
              <a:ext cx="795000" cy="795000"/>
              <a:chOff x="8207126" y="1807997"/>
              <a:chExt cx="795000" cy="795000"/>
            </a:xfrm>
          </p:grpSpPr>
          <p:sp>
            <p:nvSpPr>
              <p:cNvPr id="121" name="Google Shape;121;p25"/>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25"/>
            <p:cNvGrpSpPr/>
            <p:nvPr/>
          </p:nvGrpSpPr>
          <p:grpSpPr>
            <a:xfrm>
              <a:off x="6790514" y="118857"/>
              <a:ext cx="548700" cy="548700"/>
              <a:chOff x="6790514" y="118857"/>
              <a:chExt cx="548700" cy="548700"/>
            </a:xfrm>
          </p:grpSpPr>
          <p:sp>
            <p:nvSpPr>
              <p:cNvPr id="125" name="Google Shape;125;p25"/>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2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grpSp>
        <p:nvGrpSpPr>
          <p:cNvPr id="130" name="Google Shape;130;p26"/>
          <p:cNvGrpSpPr/>
          <p:nvPr/>
        </p:nvGrpSpPr>
        <p:grpSpPr>
          <a:xfrm>
            <a:off x="625966" y="299376"/>
            <a:ext cx="999312" cy="999312"/>
            <a:chOff x="348199" y="179450"/>
            <a:chExt cx="1116300" cy="1116300"/>
          </a:xfrm>
        </p:grpSpPr>
        <p:sp>
          <p:nvSpPr>
            <p:cNvPr id="131" name="Google Shape;131;p26"/>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6"/>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26"/>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5" name="Google Shape;135;p26"/>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6" name="Google Shape;136;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www.google.com/url?sa=i&amp;url=https%3A%2F%2Fnews.mit.edu%2F2019%2Fusing-ai-predict-breast-cancer-and-personalize-care-0507&amp;psig=AOvVaw3T8pGYLAxqGoh575wUpvHa&amp;ust=1683063332307000&amp;source=images&amp;cd=vfe&amp;ved=0CBAQjRxqFwoTCNCIhvOJ1f4CFQAAAAAdAAAAABA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229a3a9abb_0_73"/>
          <p:cNvSpPr txBox="1"/>
          <p:nvPr/>
        </p:nvSpPr>
        <p:spPr>
          <a:xfrm>
            <a:off x="409575" y="371775"/>
            <a:ext cx="76773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2700">
                <a:latin typeface="Nunito"/>
                <a:ea typeface="Nunito"/>
                <a:cs typeface="Nunito"/>
                <a:sym typeface="Nunito"/>
              </a:rPr>
              <a:t>Detecting Breast Cancer with Data Mining Techniques</a:t>
            </a:r>
            <a:endParaRPr b="1" i="0" sz="2700" u="none" cap="none" strike="noStrike">
              <a:solidFill>
                <a:srgbClr val="000000"/>
              </a:solidFill>
              <a:latin typeface="Nunito"/>
              <a:ea typeface="Nunito"/>
              <a:cs typeface="Nunito"/>
              <a:sym typeface="Nunito"/>
            </a:endParaRPr>
          </a:p>
        </p:txBody>
      </p:sp>
      <p:pic>
        <p:nvPicPr>
          <p:cNvPr id="278" name="Google Shape;278;g2229a3a9abb_0_73"/>
          <p:cNvPicPr preferRelativeResize="0"/>
          <p:nvPr/>
        </p:nvPicPr>
        <p:blipFill rotWithShape="1">
          <a:blip r:embed="rId3">
            <a:alphaModFix/>
          </a:blip>
          <a:srcRect b="0" l="0" r="0" t="0"/>
          <a:stretch/>
        </p:blipFill>
        <p:spPr>
          <a:xfrm>
            <a:off x="2361450" y="1568075"/>
            <a:ext cx="5486400" cy="3575425"/>
          </a:xfrm>
          <a:prstGeom prst="rect">
            <a:avLst/>
          </a:prstGeom>
          <a:noFill/>
          <a:ln>
            <a:noFill/>
          </a:ln>
        </p:spPr>
      </p:pic>
      <p:sp>
        <p:nvSpPr>
          <p:cNvPr id="279" name="Google Shape;279;g2229a3a9abb_0_73"/>
          <p:cNvSpPr txBox="1"/>
          <p:nvPr/>
        </p:nvSpPr>
        <p:spPr>
          <a:xfrm>
            <a:off x="7810500" y="4400550"/>
            <a:ext cx="15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Reference</a:t>
            </a:r>
            <a:endParaRPr>
              <a:latin typeface="Nunito"/>
              <a:ea typeface="Nunito"/>
              <a:cs typeface="Nunito"/>
              <a:sym typeface="Nunito"/>
            </a:endParaRPr>
          </a:p>
        </p:txBody>
      </p:sp>
      <p:sp>
        <p:nvSpPr>
          <p:cNvPr id="280" name="Google Shape;280;g2229a3a9abb_0_73"/>
          <p:cNvSpPr txBox="1"/>
          <p:nvPr/>
        </p:nvSpPr>
        <p:spPr>
          <a:xfrm>
            <a:off x="53950" y="1654550"/>
            <a:ext cx="2238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Team 11:</a:t>
            </a:r>
            <a:endParaRPr b="1"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Meghna Bajoria [016661528],</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Shakshi Richhariya[016043105], Vinit Kanani[016651323],</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Kapil Wanaskar[016649880], </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3ccfce3271_0_52"/>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54" name="Google Shape;354;g23ccfce3271_0_52"/>
          <p:cNvPicPr preferRelativeResize="0"/>
          <p:nvPr/>
        </p:nvPicPr>
        <p:blipFill>
          <a:blip r:embed="rId3">
            <a:alphaModFix/>
          </a:blip>
          <a:stretch>
            <a:fillRect/>
          </a:stretch>
        </p:blipFill>
        <p:spPr>
          <a:xfrm>
            <a:off x="152400" y="795400"/>
            <a:ext cx="8839200" cy="2453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3ccfce3271_0_58"/>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60" name="Google Shape;360;g23ccfce3271_0_58"/>
          <p:cNvPicPr preferRelativeResize="0"/>
          <p:nvPr/>
        </p:nvPicPr>
        <p:blipFill>
          <a:blip r:embed="rId3">
            <a:alphaModFix/>
          </a:blip>
          <a:stretch>
            <a:fillRect/>
          </a:stretch>
        </p:blipFill>
        <p:spPr>
          <a:xfrm>
            <a:off x="152400" y="795400"/>
            <a:ext cx="8839199" cy="41035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3ccfce3271_0_64"/>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66" name="Google Shape;366;g23ccfce3271_0_64"/>
          <p:cNvPicPr preferRelativeResize="0"/>
          <p:nvPr/>
        </p:nvPicPr>
        <p:blipFill>
          <a:blip r:embed="rId3">
            <a:alphaModFix/>
          </a:blip>
          <a:stretch>
            <a:fillRect/>
          </a:stretch>
        </p:blipFill>
        <p:spPr>
          <a:xfrm>
            <a:off x="152400" y="795400"/>
            <a:ext cx="8839200" cy="41888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3ccfce3271_0_37"/>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72" name="Google Shape;372;g23ccfce3271_0_37"/>
          <p:cNvPicPr preferRelativeResize="0"/>
          <p:nvPr/>
        </p:nvPicPr>
        <p:blipFill>
          <a:blip r:embed="rId3">
            <a:alphaModFix/>
          </a:blip>
          <a:stretch>
            <a:fillRect/>
          </a:stretch>
        </p:blipFill>
        <p:spPr>
          <a:xfrm>
            <a:off x="152400" y="795400"/>
            <a:ext cx="7174499" cy="4195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3ccfce3271_0_31"/>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a:t>
            </a:r>
            <a:r>
              <a:rPr b="1" lang="en">
                <a:latin typeface="Nunito"/>
                <a:ea typeface="Nunito"/>
                <a:cs typeface="Nunito"/>
                <a:sym typeface="Nunito"/>
              </a:rPr>
              <a:t> : Data Extraction from Images</a:t>
            </a:r>
            <a:endParaRPr b="1">
              <a:latin typeface="Nunito"/>
              <a:ea typeface="Nunito"/>
              <a:cs typeface="Nunito"/>
              <a:sym typeface="Nunito"/>
            </a:endParaRPr>
          </a:p>
        </p:txBody>
      </p:sp>
      <p:pic>
        <p:nvPicPr>
          <p:cNvPr id="378" name="Google Shape;378;g23ccfce3271_0_31"/>
          <p:cNvPicPr preferRelativeResize="0"/>
          <p:nvPr/>
        </p:nvPicPr>
        <p:blipFill>
          <a:blip r:embed="rId3">
            <a:alphaModFix/>
          </a:blip>
          <a:stretch>
            <a:fillRect/>
          </a:stretch>
        </p:blipFill>
        <p:spPr>
          <a:xfrm>
            <a:off x="152400" y="795400"/>
            <a:ext cx="8839204" cy="30168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23ccfce3271_0_71"/>
          <p:cNvPicPr preferRelativeResize="0"/>
          <p:nvPr/>
        </p:nvPicPr>
        <p:blipFill>
          <a:blip r:embed="rId3">
            <a:alphaModFix/>
          </a:blip>
          <a:stretch>
            <a:fillRect/>
          </a:stretch>
        </p:blipFill>
        <p:spPr>
          <a:xfrm>
            <a:off x="152400" y="152400"/>
            <a:ext cx="7972372"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23ccfce3271_0_17"/>
          <p:cNvPicPr preferRelativeResize="0"/>
          <p:nvPr/>
        </p:nvPicPr>
        <p:blipFill>
          <a:blip r:embed="rId3">
            <a:alphaModFix/>
          </a:blip>
          <a:stretch>
            <a:fillRect/>
          </a:stretch>
        </p:blipFill>
        <p:spPr>
          <a:xfrm>
            <a:off x="152400" y="152400"/>
            <a:ext cx="6540385"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3ccfce3271_0_20"/>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Exploratory Data Analysis</a:t>
            </a:r>
            <a:endParaRPr>
              <a:latin typeface="Nunito"/>
              <a:ea typeface="Nunito"/>
              <a:cs typeface="Nunito"/>
              <a:sym typeface="Nunito"/>
            </a:endParaRPr>
          </a:p>
        </p:txBody>
      </p:sp>
      <p:sp>
        <p:nvSpPr>
          <p:cNvPr id="394" name="Google Shape;394;g23ccfce3271_0_20"/>
          <p:cNvSpPr txBox="1"/>
          <p:nvPr/>
        </p:nvSpPr>
        <p:spPr>
          <a:xfrm>
            <a:off x="998800" y="1326300"/>
            <a:ext cx="7995600" cy="347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700"/>
              <a:t>•</a:t>
            </a:r>
            <a:r>
              <a:rPr lang="en" sz="1700">
                <a:solidFill>
                  <a:srgbClr val="595959"/>
                </a:solidFill>
              </a:rPr>
              <a:t>EDA stands for exploratory data analysis, which is the process of analyzing and summarizing data sets to extract useful information and insights. While performing EDA, We came across several relationships between data but 2 of them were most promising.</a:t>
            </a:r>
            <a:endParaRPr sz="1700">
              <a:solidFill>
                <a:srgbClr val="595959"/>
              </a:solidFill>
            </a:endParaRPr>
          </a:p>
          <a:p>
            <a:pPr indent="0" lvl="0" marL="0" rtl="0" algn="l">
              <a:lnSpc>
                <a:spcPct val="90000"/>
              </a:lnSpc>
              <a:spcBef>
                <a:spcPts val="1200"/>
              </a:spcBef>
              <a:spcAft>
                <a:spcPts val="0"/>
              </a:spcAft>
              <a:buNone/>
            </a:pPr>
            <a:r>
              <a:rPr lang="en" sz="1700"/>
              <a:t>1.</a:t>
            </a:r>
            <a:r>
              <a:rPr lang="en" sz="1700">
                <a:solidFill>
                  <a:srgbClr val="595959"/>
                </a:solidFill>
              </a:rPr>
              <a:t>There is a strong relationship between age and cancer. As people age, their risk of developing cancer increases. According to American cancer society[1] breast cancer mainly occurs in middle-aged and older women. The median age at the time of breast cancer diagnosis is 62. This finding is consistent with our findings in this dataset.</a:t>
            </a:r>
            <a:endParaRPr sz="1700">
              <a:solidFill>
                <a:srgbClr val="595959"/>
              </a:solidFill>
            </a:endParaRPr>
          </a:p>
          <a:p>
            <a:pPr indent="0" lvl="0" marL="0" rtl="0" algn="l">
              <a:lnSpc>
                <a:spcPct val="90000"/>
              </a:lnSpc>
              <a:spcBef>
                <a:spcPts val="0"/>
              </a:spcBef>
              <a:spcAft>
                <a:spcPts val="1200"/>
              </a:spcAft>
              <a:buNone/>
            </a:pPr>
            <a:r>
              <a:rPr lang="en" sz="1700"/>
              <a:t>2.</a:t>
            </a:r>
            <a:r>
              <a:rPr lang="en" sz="1700">
                <a:solidFill>
                  <a:srgbClr val="595959"/>
                </a:solidFill>
              </a:rPr>
              <a:t>A biopsy is a medical procedure that involves the removal of a small sample of tissue or cells from the body for examination under a microscope. Therefore, cancer and biopsy both have strong correlation with each other.</a:t>
            </a:r>
            <a:endParaRPr sz="17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3ccfce3271_0_121"/>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Missing values</a:t>
            </a:r>
            <a:endParaRPr/>
          </a:p>
        </p:txBody>
      </p:sp>
      <p:pic>
        <p:nvPicPr>
          <p:cNvPr id="400" name="Google Shape;400;g23ccfce3271_0_121"/>
          <p:cNvPicPr preferRelativeResize="0"/>
          <p:nvPr/>
        </p:nvPicPr>
        <p:blipFill>
          <a:blip r:embed="rId3">
            <a:alphaModFix/>
          </a:blip>
          <a:stretch>
            <a:fillRect/>
          </a:stretch>
        </p:blipFill>
        <p:spPr>
          <a:xfrm>
            <a:off x="1265875" y="777875"/>
            <a:ext cx="6414649" cy="2974075"/>
          </a:xfrm>
          <a:prstGeom prst="rect">
            <a:avLst/>
          </a:prstGeom>
          <a:noFill/>
          <a:ln>
            <a:noFill/>
          </a:ln>
        </p:spPr>
      </p:pic>
      <p:sp>
        <p:nvSpPr>
          <p:cNvPr id="401" name="Google Shape;401;g23ccfce3271_0_121"/>
          <p:cNvSpPr txBox="1"/>
          <p:nvPr/>
        </p:nvSpPr>
        <p:spPr>
          <a:xfrm>
            <a:off x="881275" y="3589250"/>
            <a:ext cx="792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There are multiple missing values in our dataset. All of these missing values are limited to 4 columns. It is really important to find missing values in our dataset because missing data can introduce bias and reduce the accuracy of our analysis.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3ccfce3271_0_125"/>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Site_id</a:t>
            </a:r>
            <a:endParaRPr>
              <a:latin typeface="Nunito"/>
              <a:ea typeface="Nunito"/>
              <a:cs typeface="Nunito"/>
              <a:sym typeface="Nunito"/>
            </a:endParaRPr>
          </a:p>
        </p:txBody>
      </p:sp>
      <p:pic>
        <p:nvPicPr>
          <p:cNvPr id="407" name="Google Shape;407;g23ccfce3271_0_125"/>
          <p:cNvPicPr preferRelativeResize="0"/>
          <p:nvPr/>
        </p:nvPicPr>
        <p:blipFill>
          <a:blip r:embed="rId3">
            <a:alphaModFix/>
          </a:blip>
          <a:stretch>
            <a:fillRect/>
          </a:stretch>
        </p:blipFill>
        <p:spPr>
          <a:xfrm>
            <a:off x="1383375" y="777875"/>
            <a:ext cx="6329200" cy="2615275"/>
          </a:xfrm>
          <a:prstGeom prst="rect">
            <a:avLst/>
          </a:prstGeom>
          <a:noFill/>
          <a:ln>
            <a:noFill/>
          </a:ln>
        </p:spPr>
      </p:pic>
      <p:sp>
        <p:nvSpPr>
          <p:cNvPr id="408" name="Google Shape;408;g23ccfce3271_0_125"/>
          <p:cNvSpPr txBox="1"/>
          <p:nvPr/>
        </p:nvSpPr>
        <p:spPr>
          <a:xfrm>
            <a:off x="1086900" y="3318200"/>
            <a:ext cx="74109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The `site_id` attribute is important because it provides information about the source hospital that collected the data. This information can be useful in determining if there are any variations in the data collection process across different hospitals, which may affect the quality and reliability of the data. For example, certain hospitals may have different imaging devices, screening protocols, or biopsy practices that could potentially impact the accuracy of the breast cancer diagnosis. Understanding the source hospital can help researchers identify and control for any such differences, and potentially improve the quality of their analyses and predictions. Additionally, `site_id` can be useful for tracking the origin of the data, and for ensuring the privacy and security of patient information.</a:t>
            </a:r>
            <a:endParaRPr sz="1200"/>
          </a:p>
          <a:p>
            <a:pPr indent="0" lvl="0" marL="0" rtl="0" algn="l">
              <a:lnSpc>
                <a:spcPct val="115000"/>
              </a:lnSpc>
              <a:spcBef>
                <a:spcPts val="0"/>
              </a:spcBef>
              <a:spcAft>
                <a:spcPts val="0"/>
              </a:spcAft>
              <a:buNone/>
            </a:pPr>
            <a:br>
              <a:rPr lang="en" sz="1200"/>
            </a:b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g2229a3a9abb_0_101"/>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286" name="Google Shape;286;g2229a3a9abb_0_101"/>
          <p:cNvPicPr preferRelativeResize="0"/>
          <p:nvPr/>
        </p:nvPicPr>
        <p:blipFill rotWithShape="1">
          <a:blip r:embed="rId3">
            <a:alphaModFix/>
          </a:blip>
          <a:srcRect b="0" l="0" r="0" t="0"/>
          <a:stretch/>
        </p:blipFill>
        <p:spPr>
          <a:xfrm>
            <a:off x="0" y="0"/>
            <a:ext cx="2491425" cy="2250700"/>
          </a:xfrm>
          <a:prstGeom prst="rect">
            <a:avLst/>
          </a:prstGeom>
          <a:noFill/>
          <a:ln>
            <a:noFill/>
          </a:ln>
        </p:spPr>
      </p:pic>
      <p:sp>
        <p:nvSpPr>
          <p:cNvPr id="287" name="Google Shape;287;g2229a3a9abb_0_101"/>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3ccfce3271_0_129"/>
          <p:cNvSpPr txBox="1"/>
          <p:nvPr/>
        </p:nvSpPr>
        <p:spPr>
          <a:xfrm>
            <a:off x="1186950" y="377675"/>
            <a:ext cx="41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Number of images per cancer</a:t>
            </a:r>
            <a:endParaRPr sz="1300">
              <a:latin typeface="Nunito"/>
              <a:ea typeface="Nunito"/>
              <a:cs typeface="Nunito"/>
              <a:sym typeface="Nunito"/>
            </a:endParaRPr>
          </a:p>
        </p:txBody>
      </p:sp>
      <p:pic>
        <p:nvPicPr>
          <p:cNvPr id="414" name="Google Shape;414;g23ccfce3271_0_129"/>
          <p:cNvPicPr preferRelativeResize="0"/>
          <p:nvPr/>
        </p:nvPicPr>
        <p:blipFill>
          <a:blip r:embed="rId3">
            <a:alphaModFix/>
          </a:blip>
          <a:stretch>
            <a:fillRect/>
          </a:stretch>
        </p:blipFill>
        <p:spPr>
          <a:xfrm>
            <a:off x="1186950" y="859950"/>
            <a:ext cx="5689330" cy="2991412"/>
          </a:xfrm>
          <a:prstGeom prst="rect">
            <a:avLst/>
          </a:prstGeom>
          <a:noFill/>
          <a:ln>
            <a:noFill/>
          </a:ln>
        </p:spPr>
      </p:pic>
      <p:sp>
        <p:nvSpPr>
          <p:cNvPr id="415" name="Google Shape;415;g23ccfce3271_0_129"/>
          <p:cNvSpPr txBox="1"/>
          <p:nvPr/>
        </p:nvSpPr>
        <p:spPr>
          <a:xfrm>
            <a:off x="1364700" y="3851350"/>
            <a:ext cx="64146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It was seen that most of the images correspond to Mammographies of non-cancer patients. This could be a challenge for the overall prediction as the percentage of cancer images is low.</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3ccfce3271_0_133"/>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Biopsy</a:t>
            </a:r>
            <a:endParaRPr>
              <a:latin typeface="Nunito"/>
              <a:ea typeface="Nunito"/>
              <a:cs typeface="Nunito"/>
              <a:sym typeface="Nunito"/>
            </a:endParaRPr>
          </a:p>
        </p:txBody>
      </p:sp>
      <p:pic>
        <p:nvPicPr>
          <p:cNvPr id="421" name="Google Shape;421;g23ccfce3271_0_133"/>
          <p:cNvPicPr preferRelativeResize="0"/>
          <p:nvPr/>
        </p:nvPicPr>
        <p:blipFill>
          <a:blip r:embed="rId3">
            <a:alphaModFix/>
          </a:blip>
          <a:stretch>
            <a:fillRect/>
          </a:stretch>
        </p:blipFill>
        <p:spPr>
          <a:xfrm>
            <a:off x="1276750" y="786575"/>
            <a:ext cx="5410325" cy="2847001"/>
          </a:xfrm>
          <a:prstGeom prst="rect">
            <a:avLst/>
          </a:prstGeom>
          <a:noFill/>
          <a:ln>
            <a:noFill/>
          </a:ln>
        </p:spPr>
      </p:pic>
      <p:sp>
        <p:nvSpPr>
          <p:cNvPr id="422" name="Google Shape;422;g23ccfce3271_0_133"/>
          <p:cNvSpPr txBox="1"/>
          <p:nvPr/>
        </p:nvSpPr>
        <p:spPr>
          <a:xfrm>
            <a:off x="1458125" y="3717425"/>
            <a:ext cx="6767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Biopsy also showed a similar trend where all the patients who underwent biopsy did not necessarily have cancer.</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3ccfce3271_1_60"/>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Number of images per invasive</a:t>
            </a:r>
            <a:endParaRPr sz="1300"/>
          </a:p>
        </p:txBody>
      </p:sp>
      <p:pic>
        <p:nvPicPr>
          <p:cNvPr id="428" name="Google Shape;428;g23ccfce3271_1_60"/>
          <p:cNvPicPr preferRelativeResize="0"/>
          <p:nvPr/>
        </p:nvPicPr>
        <p:blipFill>
          <a:blip r:embed="rId3">
            <a:alphaModFix/>
          </a:blip>
          <a:stretch>
            <a:fillRect/>
          </a:stretch>
        </p:blipFill>
        <p:spPr>
          <a:xfrm>
            <a:off x="1292900" y="731750"/>
            <a:ext cx="6211651" cy="3265926"/>
          </a:xfrm>
          <a:prstGeom prst="rect">
            <a:avLst/>
          </a:prstGeom>
          <a:noFill/>
          <a:ln>
            <a:noFill/>
          </a:ln>
        </p:spPr>
      </p:pic>
      <p:sp>
        <p:nvSpPr>
          <p:cNvPr id="429" name="Google Shape;429;g23ccfce3271_1_60"/>
          <p:cNvSpPr txBox="1"/>
          <p:nvPr/>
        </p:nvSpPr>
        <p:spPr>
          <a:xfrm>
            <a:off x="1572000" y="3997675"/>
            <a:ext cx="6893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It can be observed that not all the cancer images represent an invasive/harmful disease.</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3ccfce3271_1_92"/>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Distribution of laterality</a:t>
            </a:r>
            <a:endParaRPr sz="1300"/>
          </a:p>
        </p:txBody>
      </p:sp>
      <p:pic>
        <p:nvPicPr>
          <p:cNvPr id="435" name="Google Shape;435;g23ccfce3271_1_92"/>
          <p:cNvPicPr preferRelativeResize="0"/>
          <p:nvPr/>
        </p:nvPicPr>
        <p:blipFill>
          <a:blip r:embed="rId3">
            <a:alphaModFix/>
          </a:blip>
          <a:stretch>
            <a:fillRect/>
          </a:stretch>
        </p:blipFill>
        <p:spPr>
          <a:xfrm>
            <a:off x="1498350" y="577175"/>
            <a:ext cx="3963900" cy="4192449"/>
          </a:xfrm>
          <a:prstGeom prst="rect">
            <a:avLst/>
          </a:prstGeom>
          <a:noFill/>
          <a:ln>
            <a:noFill/>
          </a:ln>
        </p:spPr>
      </p:pic>
      <p:sp>
        <p:nvSpPr>
          <p:cNvPr id="436" name="Google Shape;436;g23ccfce3271_1_92"/>
          <p:cNvSpPr txBox="1"/>
          <p:nvPr/>
        </p:nvSpPr>
        <p:spPr>
          <a:xfrm>
            <a:off x="5558400" y="607000"/>
            <a:ext cx="3000000" cy="4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Roboto"/>
                <a:ea typeface="Roboto"/>
                <a:cs typeface="Roboto"/>
                <a:sym typeface="Roboto"/>
              </a:rPr>
              <a:t>The number of images for each laterality is almost equal for all the patients. This shows that screening Mammography is done on both breasts. This is a positive sign as it reduces the potential for biases or underrepresentation of either side. It also means that any differences or asymmetries in the prevalence or severity of breast cancer between the left and right sides can be more accurately assessed and analyzed.</a:t>
            </a:r>
            <a:endParaRPr sz="15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3ccfce3271_1_96"/>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Images per view</a:t>
            </a:r>
            <a:endParaRPr sz="1300"/>
          </a:p>
        </p:txBody>
      </p:sp>
      <p:pic>
        <p:nvPicPr>
          <p:cNvPr id="442" name="Google Shape;442;g23ccfce3271_1_96"/>
          <p:cNvPicPr preferRelativeResize="0"/>
          <p:nvPr/>
        </p:nvPicPr>
        <p:blipFill>
          <a:blip r:embed="rId3">
            <a:alphaModFix/>
          </a:blip>
          <a:stretch>
            <a:fillRect/>
          </a:stretch>
        </p:blipFill>
        <p:spPr>
          <a:xfrm>
            <a:off x="1296050" y="843900"/>
            <a:ext cx="6917449" cy="2857326"/>
          </a:xfrm>
          <a:prstGeom prst="rect">
            <a:avLst/>
          </a:prstGeom>
          <a:noFill/>
          <a:ln>
            <a:noFill/>
          </a:ln>
        </p:spPr>
      </p:pic>
      <p:sp>
        <p:nvSpPr>
          <p:cNvPr id="443" name="Google Shape;443;g23ccfce3271_1_96"/>
          <p:cNvSpPr txBox="1"/>
          <p:nvPr/>
        </p:nvSpPr>
        <p:spPr>
          <a:xfrm>
            <a:off x="1223125" y="3701225"/>
            <a:ext cx="7563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Roboto"/>
                <a:ea typeface="Roboto"/>
                <a:cs typeface="Roboto"/>
                <a:sym typeface="Roboto"/>
              </a:rPr>
              <a:t>Majority of data is taken in CC (cranial-caudal) or MLO (mediolateral oblique) view. </a:t>
            </a:r>
            <a:r>
              <a:rPr b="1" i="1" lang="en" sz="1300">
                <a:latin typeface="Roboto"/>
                <a:ea typeface="Roboto"/>
                <a:cs typeface="Roboto"/>
                <a:sym typeface="Roboto"/>
              </a:rPr>
              <a:t>This suggests that these two views are commonly used in breast imaging and are likely important for accurate diagnosis and assessment of breast health.</a:t>
            </a:r>
            <a:r>
              <a:rPr lang="en" sz="1300">
                <a:latin typeface="Roboto"/>
                <a:ea typeface="Roboto"/>
                <a:cs typeface="Roboto"/>
                <a:sym typeface="Roboto"/>
              </a:rPr>
              <a:t> The extremely low count of images taken in the AT (axial) view suggests that this view may not be commonly used in breast imaging or may not be as useful for assessing breast health as the CC and MLO views.</a:t>
            </a:r>
            <a:endParaRPr sz="13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3ccfce3271_1_100"/>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Outliers for age</a:t>
            </a:r>
            <a:endParaRPr sz="1300"/>
          </a:p>
        </p:txBody>
      </p:sp>
      <p:pic>
        <p:nvPicPr>
          <p:cNvPr id="449" name="Google Shape;449;g23ccfce3271_1_100"/>
          <p:cNvPicPr preferRelativeResize="0"/>
          <p:nvPr/>
        </p:nvPicPr>
        <p:blipFill>
          <a:blip r:embed="rId3">
            <a:alphaModFix/>
          </a:blip>
          <a:stretch>
            <a:fillRect/>
          </a:stretch>
        </p:blipFill>
        <p:spPr>
          <a:xfrm>
            <a:off x="1278425" y="795825"/>
            <a:ext cx="6928027" cy="2912051"/>
          </a:xfrm>
          <a:prstGeom prst="rect">
            <a:avLst/>
          </a:prstGeom>
          <a:noFill/>
          <a:ln>
            <a:noFill/>
          </a:ln>
        </p:spPr>
      </p:pic>
      <p:sp>
        <p:nvSpPr>
          <p:cNvPr id="450" name="Google Shape;450;g23ccfce3271_1_100"/>
          <p:cNvSpPr txBox="1"/>
          <p:nvPr/>
        </p:nvSpPr>
        <p:spPr>
          <a:xfrm>
            <a:off x="1378000" y="3813575"/>
            <a:ext cx="6687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We notice few outliers specifically the patients that are below the age of 30 and near 90 years of age.</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3ccfce3271_1_104"/>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a:t>
            </a:r>
            <a:endParaRPr sz="1300"/>
          </a:p>
        </p:txBody>
      </p:sp>
      <p:pic>
        <p:nvPicPr>
          <p:cNvPr id="456" name="Google Shape;456;g23ccfce3271_1_104"/>
          <p:cNvPicPr preferRelativeResize="0"/>
          <p:nvPr/>
        </p:nvPicPr>
        <p:blipFill>
          <a:blip r:embed="rId3">
            <a:alphaModFix/>
          </a:blip>
          <a:stretch>
            <a:fillRect/>
          </a:stretch>
        </p:blipFill>
        <p:spPr>
          <a:xfrm>
            <a:off x="1177900" y="665500"/>
            <a:ext cx="4201503" cy="4261525"/>
          </a:xfrm>
          <a:prstGeom prst="rect">
            <a:avLst/>
          </a:prstGeom>
          <a:noFill/>
          <a:ln>
            <a:noFill/>
          </a:ln>
        </p:spPr>
      </p:pic>
      <p:sp>
        <p:nvSpPr>
          <p:cNvPr id="457" name="Google Shape;457;g23ccfce3271_1_104"/>
          <p:cNvSpPr txBox="1"/>
          <p:nvPr/>
        </p:nvSpPr>
        <p:spPr>
          <a:xfrm>
            <a:off x="5720325" y="907050"/>
            <a:ext cx="3000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Roboto"/>
                <a:ea typeface="Roboto"/>
                <a:cs typeface="Roboto"/>
                <a:sym typeface="Roboto"/>
              </a:rPr>
              <a:t>We notice a normal distribution. A normal distribution of age for all patients suggests that the ages of the patients in the dataset are evenly distributed around a central value, with relatively few patients at the extremes of the age range.</a:t>
            </a:r>
            <a:endParaRPr sz="13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3ccfce3271_1_133"/>
          <p:cNvSpPr txBox="1"/>
          <p:nvPr/>
        </p:nvSpPr>
        <p:spPr>
          <a:xfrm>
            <a:off x="1281875" y="384575"/>
            <a:ext cx="526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 with cancer</a:t>
            </a:r>
            <a:endParaRPr sz="1300"/>
          </a:p>
        </p:txBody>
      </p:sp>
      <p:pic>
        <p:nvPicPr>
          <p:cNvPr id="463" name="Google Shape;463;g23ccfce3271_1_133"/>
          <p:cNvPicPr preferRelativeResize="0"/>
          <p:nvPr/>
        </p:nvPicPr>
        <p:blipFill>
          <a:blip r:embed="rId3">
            <a:alphaModFix/>
          </a:blip>
          <a:stretch>
            <a:fillRect/>
          </a:stretch>
        </p:blipFill>
        <p:spPr>
          <a:xfrm>
            <a:off x="1209925" y="769475"/>
            <a:ext cx="3476950" cy="3599551"/>
          </a:xfrm>
          <a:prstGeom prst="rect">
            <a:avLst/>
          </a:prstGeom>
          <a:noFill/>
          <a:ln>
            <a:noFill/>
          </a:ln>
        </p:spPr>
      </p:pic>
      <p:sp>
        <p:nvSpPr>
          <p:cNvPr id="464" name="Google Shape;464;g23ccfce3271_1_133"/>
          <p:cNvSpPr txBox="1"/>
          <p:nvPr/>
        </p:nvSpPr>
        <p:spPr>
          <a:xfrm>
            <a:off x="5095425" y="961400"/>
            <a:ext cx="3000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We can observe that the age of patients with cancer is negatively skewed. This means that most of the patients who had cancer were near the age of 60.</a:t>
            </a:r>
            <a:endParaRPr sz="1300"/>
          </a:p>
        </p:txBody>
      </p:sp>
      <p:pic>
        <p:nvPicPr>
          <p:cNvPr id="465" name="Google Shape;465;g23ccfce3271_1_133"/>
          <p:cNvPicPr preferRelativeResize="0"/>
          <p:nvPr/>
        </p:nvPicPr>
        <p:blipFill>
          <a:blip r:embed="rId4">
            <a:alphaModFix/>
          </a:blip>
          <a:stretch>
            <a:fillRect/>
          </a:stretch>
        </p:blipFill>
        <p:spPr>
          <a:xfrm>
            <a:off x="5175096" y="2458617"/>
            <a:ext cx="3476950" cy="10938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3ccfce3271_1_14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
        <p:nvSpPr>
          <p:cNvPr id="471" name="Google Shape;471;g23ccfce3271_1_140"/>
          <p:cNvSpPr txBox="1"/>
          <p:nvPr/>
        </p:nvSpPr>
        <p:spPr>
          <a:xfrm>
            <a:off x="1447450" y="972075"/>
            <a:ext cx="7178400" cy="3299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mean and mode age of patients with cancer and without cancer in the dataset can provide insights into the typical age range of patients with and without cancer.</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mean age of patients with cancer is 63.49 years, while the mean age of patients without cancer is 58.64 years. This suggests that patients with cancer tend to be older than those without cancer.</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mode age of patients with cancer is 67 years, while the mode age of patients without cancer is 50 years. The mode represents the most common value in the dataset, so this indicates that the most common age for patients with cancer is 67 years, while the most common age for patients without cancer is 50 years.</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These findings are in line with what is known about breast cancer incidence, which increases with age, with the majority of cases diagnosed in women over 50 years old. Therefore, it is important to take age into account when analyzing breast cancer data and developing machine learning models to ensure that the models accurately reflect the age distribution of the real-world population.</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b="1" lang="en" sz="1300">
                <a:latin typeface="Times New Roman"/>
                <a:ea typeface="Times New Roman"/>
                <a:cs typeface="Times New Roman"/>
                <a:sym typeface="Times New Roman"/>
              </a:rPr>
              <a:t>So we can conclude that age is an important factor for cancer.</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3ccfce3271_1_144"/>
          <p:cNvSpPr txBox="1"/>
          <p:nvPr/>
        </p:nvSpPr>
        <p:spPr>
          <a:xfrm>
            <a:off x="1281875" y="384575"/>
            <a:ext cx="599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 without cancer</a:t>
            </a:r>
            <a:endParaRPr sz="1300"/>
          </a:p>
        </p:txBody>
      </p:sp>
      <p:pic>
        <p:nvPicPr>
          <p:cNvPr id="477" name="Google Shape;477;g23ccfce3271_1_144"/>
          <p:cNvPicPr preferRelativeResize="0"/>
          <p:nvPr/>
        </p:nvPicPr>
        <p:blipFill>
          <a:blip r:embed="rId3">
            <a:alphaModFix/>
          </a:blip>
          <a:stretch>
            <a:fillRect/>
          </a:stretch>
        </p:blipFill>
        <p:spPr>
          <a:xfrm>
            <a:off x="1281875" y="873800"/>
            <a:ext cx="4013785" cy="4069224"/>
          </a:xfrm>
          <a:prstGeom prst="rect">
            <a:avLst/>
          </a:prstGeom>
          <a:noFill/>
          <a:ln>
            <a:noFill/>
          </a:ln>
        </p:spPr>
      </p:pic>
      <p:sp>
        <p:nvSpPr>
          <p:cNvPr id="478" name="Google Shape;478;g23ccfce3271_1_144"/>
          <p:cNvSpPr txBox="1"/>
          <p:nvPr/>
        </p:nvSpPr>
        <p:spPr>
          <a:xfrm>
            <a:off x="5592150" y="147285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Age distribution of patients without cancer follows a normal distribution</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g23ccfce3271_0_147"/>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293" name="Google Shape;293;g23ccfce3271_0_147"/>
          <p:cNvPicPr preferRelativeResize="0"/>
          <p:nvPr/>
        </p:nvPicPr>
        <p:blipFill rotWithShape="1">
          <a:blip r:embed="rId3">
            <a:alphaModFix/>
          </a:blip>
          <a:srcRect b="0" l="0" r="0" t="0"/>
          <a:stretch/>
        </p:blipFill>
        <p:spPr>
          <a:xfrm>
            <a:off x="0" y="0"/>
            <a:ext cx="2491425" cy="2250700"/>
          </a:xfrm>
          <a:prstGeom prst="rect">
            <a:avLst/>
          </a:prstGeom>
          <a:noFill/>
          <a:ln>
            <a:noFill/>
          </a:ln>
        </p:spPr>
      </p:pic>
      <p:sp>
        <p:nvSpPr>
          <p:cNvPr id="294" name="Google Shape;294;g23ccfce3271_0_147"/>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3ccfce3271_0_147"/>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296" name="Google Shape;296;g23ccfce3271_0_147"/>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7" name="Google Shape;297;g23ccfce3271_0_147"/>
          <p:cNvPicPr preferRelativeResize="0"/>
          <p:nvPr/>
        </p:nvPicPr>
        <p:blipFill>
          <a:blip r:embed="rId4">
            <a:alphaModFix/>
          </a:blip>
          <a:stretch>
            <a:fillRect/>
          </a:stretch>
        </p:blipFill>
        <p:spPr>
          <a:xfrm>
            <a:off x="6238625" y="0"/>
            <a:ext cx="2905375" cy="24792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23ccfce3271_1_148"/>
          <p:cNvPicPr preferRelativeResize="0"/>
          <p:nvPr/>
        </p:nvPicPr>
        <p:blipFill>
          <a:blip r:embed="rId3">
            <a:alphaModFix/>
          </a:blip>
          <a:stretch>
            <a:fillRect/>
          </a:stretch>
        </p:blipFill>
        <p:spPr>
          <a:xfrm>
            <a:off x="1225950" y="329000"/>
            <a:ext cx="7234178" cy="406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3ccfce3271_1_152"/>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489" name="Google Shape;489;g23ccfce3271_1_152"/>
          <p:cNvPicPr preferRelativeResize="0"/>
          <p:nvPr/>
        </p:nvPicPr>
        <p:blipFill>
          <a:blip r:embed="rId3">
            <a:alphaModFix/>
          </a:blip>
          <a:stretch>
            <a:fillRect/>
          </a:stretch>
        </p:blipFill>
        <p:spPr>
          <a:xfrm>
            <a:off x="1370175" y="184800"/>
            <a:ext cx="7234178" cy="4069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3ccfce3271_1_156"/>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495" name="Google Shape;495;g23ccfce3271_1_156"/>
          <p:cNvPicPr preferRelativeResize="0"/>
          <p:nvPr/>
        </p:nvPicPr>
        <p:blipFill>
          <a:blip r:embed="rId3">
            <a:alphaModFix/>
          </a:blip>
          <a:stretch>
            <a:fillRect/>
          </a:stretch>
        </p:blipFill>
        <p:spPr>
          <a:xfrm>
            <a:off x="1161875" y="216850"/>
            <a:ext cx="7234178" cy="4069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3ccfce3271_1_16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01" name="Google Shape;501;g23ccfce3271_1_160"/>
          <p:cNvPicPr preferRelativeResize="0"/>
          <p:nvPr/>
        </p:nvPicPr>
        <p:blipFill>
          <a:blip r:embed="rId3">
            <a:alphaModFix/>
          </a:blip>
          <a:stretch>
            <a:fillRect/>
          </a:stretch>
        </p:blipFill>
        <p:spPr>
          <a:xfrm>
            <a:off x="1169725" y="288450"/>
            <a:ext cx="7234178" cy="4069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3ccfce3271_1_164"/>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07" name="Google Shape;507;g23ccfce3271_1_164"/>
          <p:cNvPicPr preferRelativeResize="0"/>
          <p:nvPr/>
        </p:nvPicPr>
        <p:blipFill>
          <a:blip r:embed="rId3">
            <a:alphaModFix/>
          </a:blip>
          <a:stretch>
            <a:fillRect/>
          </a:stretch>
        </p:blipFill>
        <p:spPr>
          <a:xfrm>
            <a:off x="1281875" y="339175"/>
            <a:ext cx="7712574" cy="4465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3ccfce3271_1_168"/>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13" name="Google Shape;513;g23ccfce3271_1_168"/>
          <p:cNvPicPr preferRelativeResize="0"/>
          <p:nvPr/>
        </p:nvPicPr>
        <p:blipFill>
          <a:blip r:embed="rId3">
            <a:alphaModFix/>
          </a:blip>
          <a:stretch>
            <a:fillRect/>
          </a:stretch>
        </p:blipFill>
        <p:spPr>
          <a:xfrm>
            <a:off x="1209950" y="537138"/>
            <a:ext cx="7234178" cy="4069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3ccfce3271_1_172"/>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19" name="Google Shape;519;g23ccfce3271_1_172"/>
          <p:cNvPicPr preferRelativeResize="0"/>
          <p:nvPr/>
        </p:nvPicPr>
        <p:blipFill>
          <a:blip r:embed="rId3">
            <a:alphaModFix/>
          </a:blip>
          <a:stretch>
            <a:fillRect/>
          </a:stretch>
        </p:blipFill>
        <p:spPr>
          <a:xfrm>
            <a:off x="1281875" y="537138"/>
            <a:ext cx="7234178" cy="4069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g23ccfce3271_1_176"/>
          <p:cNvPicPr preferRelativeResize="0"/>
          <p:nvPr/>
        </p:nvPicPr>
        <p:blipFill>
          <a:blip r:embed="rId3">
            <a:alphaModFix/>
          </a:blip>
          <a:stretch>
            <a:fillRect/>
          </a:stretch>
        </p:blipFill>
        <p:spPr>
          <a:xfrm>
            <a:off x="1338150" y="553000"/>
            <a:ext cx="7620000" cy="428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g23ccfce3271_1_220"/>
          <p:cNvPicPr preferRelativeResize="0"/>
          <p:nvPr/>
        </p:nvPicPr>
        <p:blipFill>
          <a:blip r:embed="rId3">
            <a:alphaModFix/>
          </a:blip>
          <a:stretch>
            <a:fillRect/>
          </a:stretch>
        </p:blipFill>
        <p:spPr>
          <a:xfrm>
            <a:off x="2155325" y="152400"/>
            <a:ext cx="4538646"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3ccfce3271_1_18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Cancer vs biopsy</a:t>
            </a:r>
            <a:endParaRPr sz="1300"/>
          </a:p>
        </p:txBody>
      </p:sp>
      <p:pic>
        <p:nvPicPr>
          <p:cNvPr id="535" name="Google Shape;535;g23ccfce3271_1_180"/>
          <p:cNvPicPr preferRelativeResize="0"/>
          <p:nvPr/>
        </p:nvPicPr>
        <p:blipFill>
          <a:blip r:embed="rId3">
            <a:alphaModFix/>
          </a:blip>
          <a:stretch>
            <a:fillRect/>
          </a:stretch>
        </p:blipFill>
        <p:spPr>
          <a:xfrm>
            <a:off x="1482325" y="769475"/>
            <a:ext cx="4907725" cy="3599550"/>
          </a:xfrm>
          <a:prstGeom prst="rect">
            <a:avLst/>
          </a:prstGeom>
          <a:noFill/>
          <a:ln>
            <a:noFill/>
          </a:ln>
        </p:spPr>
      </p:pic>
      <p:sp>
        <p:nvSpPr>
          <p:cNvPr id="536" name="Google Shape;536;g23ccfce3271_1_180"/>
          <p:cNvSpPr txBox="1"/>
          <p:nvPr/>
        </p:nvSpPr>
        <p:spPr>
          <a:xfrm>
            <a:off x="6549700" y="1054425"/>
            <a:ext cx="2268600" cy="218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highlight>
                  <a:schemeClr val="lt1"/>
                </a:highlight>
                <a:latin typeface="Roboto"/>
                <a:ea typeface="Roboto"/>
                <a:cs typeface="Roboto"/>
                <a:sym typeface="Roboto"/>
              </a:rPr>
              <a:t>We can see that biopsy does have a strong correlation to cancer. If cancer is not present, biopsy has also shown the same output for most of the data. And when cancer is presnt, we can see that biopsy has also returned the same value.</a:t>
            </a:r>
            <a:endParaRPr sz="1300">
              <a:solidFill>
                <a:schemeClr val="dk2"/>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g23ccfce3271_0_162"/>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303" name="Google Shape;303;g23ccfce3271_0_162"/>
          <p:cNvPicPr preferRelativeResize="0"/>
          <p:nvPr/>
        </p:nvPicPr>
        <p:blipFill rotWithShape="1">
          <a:blip r:embed="rId3">
            <a:alphaModFix/>
          </a:blip>
          <a:srcRect b="0" l="0" r="0" t="0"/>
          <a:stretch/>
        </p:blipFill>
        <p:spPr>
          <a:xfrm>
            <a:off x="0" y="0"/>
            <a:ext cx="2491425" cy="2250700"/>
          </a:xfrm>
          <a:prstGeom prst="rect">
            <a:avLst/>
          </a:prstGeom>
          <a:noFill/>
          <a:ln>
            <a:noFill/>
          </a:ln>
        </p:spPr>
      </p:pic>
      <p:sp>
        <p:nvSpPr>
          <p:cNvPr id="304" name="Google Shape;304;g23ccfce3271_0_162"/>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23ccfce3271_0_162"/>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306" name="Google Shape;306;g23ccfce3271_0_162"/>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23ccfce3271_0_162"/>
          <p:cNvSpPr txBox="1"/>
          <p:nvPr>
            <p:ph idx="4294967295" type="ctrTitle"/>
          </p:nvPr>
        </p:nvSpPr>
        <p:spPr>
          <a:xfrm>
            <a:off x="2443150" y="265143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Vinit</a:t>
            </a:r>
            <a:endParaRPr b="1" i="0" sz="2800" u="none" cap="none" strike="noStrike">
              <a:solidFill>
                <a:schemeClr val="dk2"/>
              </a:solidFill>
              <a:latin typeface="Maven Pro"/>
              <a:ea typeface="Maven Pro"/>
              <a:cs typeface="Maven Pro"/>
              <a:sym typeface="Maven Pro"/>
            </a:endParaRPr>
          </a:p>
        </p:txBody>
      </p:sp>
      <p:sp>
        <p:nvSpPr>
          <p:cNvPr id="308" name="Google Shape;308;g23ccfce3271_0_162"/>
          <p:cNvSpPr/>
          <p:nvPr/>
        </p:nvSpPr>
        <p:spPr>
          <a:xfrm>
            <a:off x="2491425" y="3103875"/>
            <a:ext cx="19182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9" name="Google Shape;309;g23ccfce3271_0_162"/>
          <p:cNvPicPr preferRelativeResize="0"/>
          <p:nvPr/>
        </p:nvPicPr>
        <p:blipFill>
          <a:blip r:embed="rId4">
            <a:alphaModFix/>
          </a:blip>
          <a:stretch>
            <a:fillRect/>
          </a:stretch>
        </p:blipFill>
        <p:spPr>
          <a:xfrm>
            <a:off x="2625" y="2536175"/>
            <a:ext cx="2412600" cy="2195350"/>
          </a:xfrm>
          <a:prstGeom prst="rect">
            <a:avLst/>
          </a:prstGeom>
          <a:noFill/>
          <a:ln>
            <a:noFill/>
          </a:ln>
        </p:spPr>
      </p:pic>
      <p:pic>
        <p:nvPicPr>
          <p:cNvPr id="310" name="Google Shape;310;g23ccfce3271_0_162"/>
          <p:cNvPicPr preferRelativeResize="0"/>
          <p:nvPr/>
        </p:nvPicPr>
        <p:blipFill>
          <a:blip r:embed="rId5">
            <a:alphaModFix/>
          </a:blip>
          <a:stretch>
            <a:fillRect/>
          </a:stretch>
        </p:blipFill>
        <p:spPr>
          <a:xfrm>
            <a:off x="6238625" y="0"/>
            <a:ext cx="2905375" cy="24792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3ccfce3271_1_211"/>
          <p:cNvSpPr txBox="1"/>
          <p:nvPr/>
        </p:nvSpPr>
        <p:spPr>
          <a:xfrm>
            <a:off x="1185600" y="1324950"/>
            <a:ext cx="76005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2"/>
              </a:buClr>
              <a:buSzPts val="1200"/>
              <a:buFont typeface="Roboto"/>
              <a:buAutoNum type="arabicPeriod"/>
            </a:pPr>
            <a:r>
              <a:rPr lang="en" sz="1200">
                <a:solidFill>
                  <a:schemeClr val="dk2"/>
                </a:solidFill>
                <a:highlight>
                  <a:schemeClr val="lt1"/>
                </a:highlight>
                <a:latin typeface="Roboto"/>
                <a:ea typeface="Roboto"/>
                <a:cs typeface="Roboto"/>
                <a:sym typeface="Roboto"/>
              </a:rPr>
              <a:t>There is a strong relationship between age and cancer. As people age, their risk of developing cancer increases. According to American cancer society breast cancer mainly occurs in middle-aged and older women. The median age at the time of breast cancer diagnosis is 62. This finding is consistent with our findings in this dataset.</a:t>
            </a:r>
            <a:br>
              <a:rPr lang="en" sz="1200">
                <a:solidFill>
                  <a:schemeClr val="dk2"/>
                </a:solidFill>
                <a:highlight>
                  <a:schemeClr val="lt1"/>
                </a:highlight>
                <a:latin typeface="Roboto"/>
                <a:ea typeface="Roboto"/>
                <a:cs typeface="Roboto"/>
                <a:sym typeface="Roboto"/>
              </a:rPr>
            </a:br>
            <a:endParaRPr sz="1200">
              <a:solidFill>
                <a:schemeClr val="dk2"/>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AutoNum type="arabicPeriod"/>
            </a:pPr>
            <a:r>
              <a:rPr lang="en" sz="1200">
                <a:solidFill>
                  <a:schemeClr val="dk2"/>
                </a:solidFill>
                <a:highlight>
                  <a:schemeClr val="lt1"/>
                </a:highlight>
                <a:latin typeface="Roboto"/>
                <a:ea typeface="Roboto"/>
                <a:cs typeface="Roboto"/>
                <a:sym typeface="Roboto"/>
              </a:rPr>
              <a:t>A biopsy is a medical procedure that involves the removal of a small sample of tissue or cells from the body for examination under a microscope. Biopsies are often used to diagnose cancer, as they can provide information about the presence of cancerous cells and their characteristics.</a:t>
            </a:r>
            <a:br>
              <a:rPr lang="en" sz="1200">
                <a:solidFill>
                  <a:schemeClr val="dk2"/>
                </a:solidFill>
                <a:highlight>
                  <a:schemeClr val="lt1"/>
                </a:highlight>
                <a:latin typeface="Roboto"/>
                <a:ea typeface="Roboto"/>
                <a:cs typeface="Roboto"/>
                <a:sym typeface="Roboto"/>
              </a:rPr>
            </a:br>
            <a:r>
              <a:rPr lang="en" sz="1200">
                <a:solidFill>
                  <a:schemeClr val="dk2"/>
                </a:solidFill>
                <a:highlight>
                  <a:schemeClr val="lt1"/>
                </a:highlight>
                <a:latin typeface="Roboto"/>
                <a:ea typeface="Roboto"/>
                <a:cs typeface="Roboto"/>
                <a:sym typeface="Roboto"/>
              </a:rPr>
              <a:t>The relationship between cancer and biopsy is therefore very important. A biopsy is typically recommended when cancer is suspected based on symptoms or imaging tests, such as X-rays, CT scans, or MRIs. By examining the biopsy sample, doctors can confirm the presence of cancer, determine its type and stage, and develop an appropriate treatment plan.</a:t>
            </a:r>
            <a:endParaRPr sz="1200">
              <a:solidFill>
                <a:schemeClr val="dk2"/>
              </a:solidFill>
              <a:highlight>
                <a:schemeClr val="lt1"/>
              </a:highlight>
              <a:latin typeface="Roboto"/>
              <a:ea typeface="Roboto"/>
              <a:cs typeface="Roboto"/>
              <a:sym typeface="Roboto"/>
            </a:endParaRPr>
          </a:p>
        </p:txBody>
      </p:sp>
      <p:sp>
        <p:nvSpPr>
          <p:cNvPr id="542" name="Google Shape;542;g23ccfce3271_1_211"/>
          <p:cNvSpPr txBox="1"/>
          <p:nvPr/>
        </p:nvSpPr>
        <p:spPr>
          <a:xfrm>
            <a:off x="1185600" y="523425"/>
            <a:ext cx="79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Conclusion for EDA</a:t>
            </a:r>
            <a:endParaRPr>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3ccfce3271_0_23"/>
          <p:cNvSpPr txBox="1"/>
          <p:nvPr/>
        </p:nvSpPr>
        <p:spPr>
          <a:xfrm>
            <a:off x="1088050" y="125900"/>
            <a:ext cx="66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Remove – Nan values</a:t>
            </a:r>
            <a:endParaRPr b="1">
              <a:latin typeface="Nunito"/>
              <a:ea typeface="Nunito"/>
              <a:cs typeface="Nunito"/>
              <a:sym typeface="Nunito"/>
            </a:endParaRPr>
          </a:p>
        </p:txBody>
      </p:sp>
      <p:pic>
        <p:nvPicPr>
          <p:cNvPr id="548" name="Google Shape;548;g23ccfce3271_0_23"/>
          <p:cNvPicPr preferRelativeResize="0"/>
          <p:nvPr/>
        </p:nvPicPr>
        <p:blipFill rotWithShape="1">
          <a:blip r:embed="rId3">
            <a:alphaModFix/>
          </a:blip>
          <a:srcRect b="-4580" l="0" r="-6871" t="0"/>
          <a:stretch/>
        </p:blipFill>
        <p:spPr>
          <a:xfrm>
            <a:off x="2022750" y="633550"/>
            <a:ext cx="3534400" cy="4509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3ccfce3271_0_80"/>
          <p:cNvSpPr txBox="1"/>
          <p:nvPr/>
        </p:nvSpPr>
        <p:spPr>
          <a:xfrm>
            <a:off x="1088050" y="125900"/>
            <a:ext cx="66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Remove – Nan values</a:t>
            </a:r>
            <a:endParaRPr b="1">
              <a:latin typeface="Nunito"/>
              <a:ea typeface="Nunito"/>
              <a:cs typeface="Nunito"/>
              <a:sym typeface="Nunito"/>
            </a:endParaRPr>
          </a:p>
        </p:txBody>
      </p:sp>
      <p:pic>
        <p:nvPicPr>
          <p:cNvPr id="554" name="Google Shape;554;g23ccfce3271_0_80"/>
          <p:cNvPicPr preferRelativeResize="0"/>
          <p:nvPr/>
        </p:nvPicPr>
        <p:blipFill>
          <a:blip r:embed="rId3">
            <a:alphaModFix/>
          </a:blip>
          <a:stretch>
            <a:fillRect/>
          </a:stretch>
        </p:blipFill>
        <p:spPr>
          <a:xfrm>
            <a:off x="1159525" y="526100"/>
            <a:ext cx="6303949" cy="466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g23ccfce3271_0_26"/>
          <p:cNvPicPr preferRelativeResize="0"/>
          <p:nvPr/>
        </p:nvPicPr>
        <p:blipFill>
          <a:blip r:embed="rId3">
            <a:alphaModFix/>
          </a:blip>
          <a:stretch>
            <a:fillRect/>
          </a:stretch>
        </p:blipFill>
        <p:spPr>
          <a:xfrm>
            <a:off x="152400" y="152400"/>
            <a:ext cx="8550180"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g23ccfce3271_0_87"/>
          <p:cNvPicPr preferRelativeResize="0"/>
          <p:nvPr/>
        </p:nvPicPr>
        <p:blipFill>
          <a:blip r:embed="rId3">
            <a:alphaModFix/>
          </a:blip>
          <a:stretch>
            <a:fillRect/>
          </a:stretch>
        </p:blipFill>
        <p:spPr>
          <a:xfrm>
            <a:off x="2328475" y="89450"/>
            <a:ext cx="5488928"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3ccfce3271_0_99"/>
          <p:cNvSpPr txBox="1"/>
          <p:nvPr/>
        </p:nvSpPr>
        <p:spPr>
          <a:xfrm>
            <a:off x="2367000" y="66917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Pre - Processed Data</a:t>
            </a:r>
            <a:endParaRPr b="1">
              <a:latin typeface="Nunito"/>
              <a:ea typeface="Nunito"/>
              <a:cs typeface="Nunito"/>
              <a:sym typeface="Nunito"/>
            </a:endParaRPr>
          </a:p>
        </p:txBody>
      </p:sp>
      <p:pic>
        <p:nvPicPr>
          <p:cNvPr id="570" name="Google Shape;570;g23ccfce3271_0_99"/>
          <p:cNvPicPr preferRelativeResize="0"/>
          <p:nvPr/>
        </p:nvPicPr>
        <p:blipFill>
          <a:blip r:embed="rId3">
            <a:alphaModFix/>
          </a:blip>
          <a:stretch>
            <a:fillRect/>
          </a:stretch>
        </p:blipFill>
        <p:spPr>
          <a:xfrm>
            <a:off x="101950" y="1741100"/>
            <a:ext cx="8940099" cy="28112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3ccfce3271_2_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0" lang="en" sz="1300">
                <a:latin typeface="Nunito"/>
                <a:ea typeface="Nunito"/>
                <a:cs typeface="Nunito"/>
                <a:sym typeface="Nunito"/>
              </a:rPr>
              <a:t>Contribution to Society:</a:t>
            </a:r>
            <a:endParaRPr/>
          </a:p>
        </p:txBody>
      </p:sp>
      <p:sp>
        <p:nvSpPr>
          <p:cNvPr id="576" name="Google Shape;576;g23ccfce3271_2_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marR="209550" rtl="0" algn="just">
              <a:spcBef>
                <a:spcPts val="0"/>
              </a:spcBef>
              <a:spcAft>
                <a:spcPts val="0"/>
              </a:spcAft>
              <a:buNone/>
            </a:pPr>
            <a:r>
              <a:rPr lang="en" sz="1100">
                <a:solidFill>
                  <a:srgbClr val="000000"/>
                </a:solidFill>
                <a:latin typeface="Times New Roman"/>
                <a:ea typeface="Times New Roman"/>
                <a:cs typeface="Times New Roman"/>
                <a:sym typeface="Times New Roman"/>
              </a:rPr>
              <a:t>Our project makes significant contributions to society by addressing the challenges and limitations of current diagnostic methods and leveraging data mining techniques to enhance breast cancer detection. These contributions can have a profound impact on the healthcare industry and the lives of individuals affected by breast cancer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3ccfce3271_0_210"/>
          <p:cNvSpPr txBox="1"/>
          <p:nvPr/>
        </p:nvSpPr>
        <p:spPr>
          <a:xfrm>
            <a:off x="129825" y="13982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Pre - Processed Data</a:t>
            </a:r>
            <a:endParaRPr b="1">
              <a:latin typeface="Nunito"/>
              <a:ea typeface="Nunito"/>
              <a:cs typeface="Nunito"/>
              <a:sym typeface="Nunito"/>
            </a:endParaRPr>
          </a:p>
        </p:txBody>
      </p:sp>
      <p:pic>
        <p:nvPicPr>
          <p:cNvPr id="582" name="Google Shape;582;g23ccfce3271_0_210"/>
          <p:cNvPicPr preferRelativeResize="0"/>
          <p:nvPr/>
        </p:nvPicPr>
        <p:blipFill>
          <a:blip r:embed="rId3">
            <a:alphaModFix/>
          </a:blip>
          <a:stretch>
            <a:fillRect/>
          </a:stretch>
        </p:blipFill>
        <p:spPr>
          <a:xfrm>
            <a:off x="82475" y="1018727"/>
            <a:ext cx="8839199" cy="4064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3ccfce3271_0_102"/>
          <p:cNvSpPr txBox="1"/>
          <p:nvPr/>
        </p:nvSpPr>
        <p:spPr>
          <a:xfrm>
            <a:off x="1258400" y="13982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Post-</a:t>
            </a:r>
            <a:r>
              <a:rPr b="1" lang="en">
                <a:latin typeface="Nunito"/>
                <a:ea typeface="Nunito"/>
                <a:cs typeface="Nunito"/>
                <a:sym typeface="Nunito"/>
              </a:rPr>
              <a:t> Processed Data</a:t>
            </a:r>
            <a:endParaRPr b="1">
              <a:latin typeface="Nunito"/>
              <a:ea typeface="Nunito"/>
              <a:cs typeface="Nunito"/>
              <a:sym typeface="Nunito"/>
            </a:endParaRPr>
          </a:p>
        </p:txBody>
      </p:sp>
      <p:pic>
        <p:nvPicPr>
          <p:cNvPr id="588" name="Google Shape;588;g23ccfce3271_0_102"/>
          <p:cNvPicPr preferRelativeResize="0"/>
          <p:nvPr/>
        </p:nvPicPr>
        <p:blipFill>
          <a:blip r:embed="rId3">
            <a:alphaModFix/>
          </a:blip>
          <a:stretch>
            <a:fillRect/>
          </a:stretch>
        </p:blipFill>
        <p:spPr>
          <a:xfrm>
            <a:off x="152400" y="692425"/>
            <a:ext cx="8839204" cy="288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23ccfce3271_0_105"/>
          <p:cNvPicPr preferRelativeResize="0"/>
          <p:nvPr/>
        </p:nvPicPr>
        <p:blipFill>
          <a:blip r:embed="rId3">
            <a:alphaModFix/>
          </a:blip>
          <a:stretch>
            <a:fillRect/>
          </a:stretch>
        </p:blipFill>
        <p:spPr>
          <a:xfrm>
            <a:off x="1950150" y="79900"/>
            <a:ext cx="4423776" cy="5063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g23ccfce3271_0_177"/>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316" name="Google Shape;316;g23ccfce3271_0_177"/>
          <p:cNvPicPr preferRelativeResize="0"/>
          <p:nvPr/>
        </p:nvPicPr>
        <p:blipFill rotWithShape="1">
          <a:blip r:embed="rId3">
            <a:alphaModFix/>
          </a:blip>
          <a:srcRect b="0" l="0" r="0" t="0"/>
          <a:stretch/>
        </p:blipFill>
        <p:spPr>
          <a:xfrm>
            <a:off x="0" y="0"/>
            <a:ext cx="2491425" cy="2250700"/>
          </a:xfrm>
          <a:prstGeom prst="rect">
            <a:avLst/>
          </a:prstGeom>
          <a:noFill/>
          <a:ln>
            <a:noFill/>
          </a:ln>
        </p:spPr>
      </p:pic>
      <p:pic>
        <p:nvPicPr>
          <p:cNvPr id="317" name="Google Shape;317;g23ccfce3271_0_177"/>
          <p:cNvPicPr preferRelativeResize="0"/>
          <p:nvPr/>
        </p:nvPicPr>
        <p:blipFill rotWithShape="1">
          <a:blip r:embed="rId4">
            <a:alphaModFix/>
          </a:blip>
          <a:srcRect b="0" l="0" r="0" t="0"/>
          <a:stretch/>
        </p:blipFill>
        <p:spPr>
          <a:xfrm>
            <a:off x="6238625" y="2603125"/>
            <a:ext cx="2905375" cy="2540375"/>
          </a:xfrm>
          <a:prstGeom prst="rect">
            <a:avLst/>
          </a:prstGeom>
          <a:noFill/>
          <a:ln>
            <a:noFill/>
          </a:ln>
        </p:spPr>
      </p:pic>
      <p:sp>
        <p:nvSpPr>
          <p:cNvPr id="318" name="Google Shape;318;g23ccfce3271_0_177"/>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3ccfce3271_0_177"/>
          <p:cNvSpPr txBox="1"/>
          <p:nvPr>
            <p:ph idx="4294967295" type="ctrTitle"/>
          </p:nvPr>
        </p:nvSpPr>
        <p:spPr>
          <a:xfrm>
            <a:off x="3574025" y="350288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Kapil</a:t>
            </a:r>
            <a:endParaRPr b="1" i="0" sz="2800" u="none" cap="none" strike="noStrike">
              <a:solidFill>
                <a:schemeClr val="dk2"/>
              </a:solidFill>
              <a:latin typeface="Maven Pro"/>
              <a:ea typeface="Maven Pro"/>
              <a:cs typeface="Maven Pro"/>
              <a:sym typeface="Maven Pro"/>
            </a:endParaRPr>
          </a:p>
        </p:txBody>
      </p:sp>
      <p:sp>
        <p:nvSpPr>
          <p:cNvPr id="320" name="Google Shape;320;g23ccfce3271_0_177"/>
          <p:cNvSpPr/>
          <p:nvPr/>
        </p:nvSpPr>
        <p:spPr>
          <a:xfrm>
            <a:off x="3684175" y="3976025"/>
            <a:ext cx="24126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3ccfce3271_0_177"/>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322" name="Google Shape;322;g23ccfce3271_0_177"/>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23ccfce3271_0_177"/>
          <p:cNvSpPr txBox="1"/>
          <p:nvPr>
            <p:ph idx="4294967295" type="ctrTitle"/>
          </p:nvPr>
        </p:nvSpPr>
        <p:spPr>
          <a:xfrm>
            <a:off x="2443150" y="265143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Vinit </a:t>
            </a:r>
            <a:endParaRPr b="1" i="0" sz="2800" u="none" cap="none" strike="noStrike">
              <a:solidFill>
                <a:schemeClr val="dk2"/>
              </a:solidFill>
              <a:latin typeface="Maven Pro"/>
              <a:ea typeface="Maven Pro"/>
              <a:cs typeface="Maven Pro"/>
              <a:sym typeface="Maven Pro"/>
            </a:endParaRPr>
          </a:p>
        </p:txBody>
      </p:sp>
      <p:sp>
        <p:nvSpPr>
          <p:cNvPr id="324" name="Google Shape;324;g23ccfce3271_0_177"/>
          <p:cNvSpPr/>
          <p:nvPr/>
        </p:nvSpPr>
        <p:spPr>
          <a:xfrm>
            <a:off x="2491425" y="3103875"/>
            <a:ext cx="19182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 name="Google Shape;325;g23ccfce3271_0_177"/>
          <p:cNvPicPr preferRelativeResize="0"/>
          <p:nvPr/>
        </p:nvPicPr>
        <p:blipFill>
          <a:blip r:embed="rId5">
            <a:alphaModFix/>
          </a:blip>
          <a:stretch>
            <a:fillRect/>
          </a:stretch>
        </p:blipFill>
        <p:spPr>
          <a:xfrm>
            <a:off x="2625" y="2536175"/>
            <a:ext cx="2412600" cy="2195350"/>
          </a:xfrm>
          <a:prstGeom prst="rect">
            <a:avLst/>
          </a:prstGeom>
          <a:noFill/>
          <a:ln>
            <a:noFill/>
          </a:ln>
        </p:spPr>
      </p:pic>
      <p:pic>
        <p:nvPicPr>
          <p:cNvPr id="326" name="Google Shape;326;g23ccfce3271_0_177"/>
          <p:cNvPicPr preferRelativeResize="0"/>
          <p:nvPr/>
        </p:nvPicPr>
        <p:blipFill>
          <a:blip r:embed="rId6">
            <a:alphaModFix/>
          </a:blip>
          <a:stretch>
            <a:fillRect/>
          </a:stretch>
        </p:blipFill>
        <p:spPr>
          <a:xfrm>
            <a:off x="6238625" y="0"/>
            <a:ext cx="2905375" cy="247926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23ccfce3271_0_108"/>
          <p:cNvPicPr preferRelativeResize="0"/>
          <p:nvPr/>
        </p:nvPicPr>
        <p:blipFill>
          <a:blip r:embed="rId3">
            <a:alphaModFix/>
          </a:blip>
          <a:stretch>
            <a:fillRect/>
          </a:stretch>
        </p:blipFill>
        <p:spPr>
          <a:xfrm>
            <a:off x="152400" y="741425"/>
            <a:ext cx="8828552" cy="42496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23ccfce3271_0_217"/>
          <p:cNvPicPr preferRelativeResize="0"/>
          <p:nvPr/>
        </p:nvPicPr>
        <p:blipFill>
          <a:blip r:embed="rId3">
            <a:alphaModFix/>
          </a:blip>
          <a:stretch>
            <a:fillRect/>
          </a:stretch>
        </p:blipFill>
        <p:spPr>
          <a:xfrm>
            <a:off x="152400" y="152400"/>
            <a:ext cx="8839204" cy="41822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g23ccfce3271_0_221"/>
          <p:cNvPicPr preferRelativeResize="0"/>
          <p:nvPr/>
        </p:nvPicPr>
        <p:blipFill>
          <a:blip r:embed="rId3">
            <a:alphaModFix/>
          </a:blip>
          <a:stretch>
            <a:fillRect/>
          </a:stretch>
        </p:blipFill>
        <p:spPr>
          <a:xfrm>
            <a:off x="1530650" y="259675"/>
            <a:ext cx="6671299"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g23ccfce3271_0_225"/>
          <p:cNvPicPr preferRelativeResize="0"/>
          <p:nvPr/>
        </p:nvPicPr>
        <p:blipFill>
          <a:blip r:embed="rId3">
            <a:alphaModFix/>
          </a:blip>
          <a:stretch>
            <a:fillRect/>
          </a:stretch>
        </p:blipFill>
        <p:spPr>
          <a:xfrm>
            <a:off x="152400" y="152400"/>
            <a:ext cx="8839203" cy="27723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23ccfce3271_0_232"/>
          <p:cNvPicPr preferRelativeResize="0"/>
          <p:nvPr/>
        </p:nvPicPr>
        <p:blipFill>
          <a:blip r:embed="rId3">
            <a:alphaModFix/>
          </a:blip>
          <a:stretch>
            <a:fillRect/>
          </a:stretch>
        </p:blipFill>
        <p:spPr>
          <a:xfrm>
            <a:off x="152400" y="2379575"/>
            <a:ext cx="8839201" cy="133927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g23ccfce3271_0_241"/>
          <p:cNvPicPr preferRelativeResize="0"/>
          <p:nvPr/>
        </p:nvPicPr>
        <p:blipFill>
          <a:blip r:embed="rId3">
            <a:alphaModFix/>
          </a:blip>
          <a:stretch>
            <a:fillRect/>
          </a:stretch>
        </p:blipFill>
        <p:spPr>
          <a:xfrm>
            <a:off x="152400" y="152400"/>
            <a:ext cx="5649580"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g23ccfce3271_0_235"/>
          <p:cNvPicPr preferRelativeResize="0"/>
          <p:nvPr/>
        </p:nvPicPr>
        <p:blipFill>
          <a:blip r:embed="rId3">
            <a:alphaModFix/>
          </a:blip>
          <a:stretch>
            <a:fillRect/>
          </a:stretch>
        </p:blipFill>
        <p:spPr>
          <a:xfrm>
            <a:off x="152400" y="152400"/>
            <a:ext cx="864765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g23ccfce3271_0_238"/>
          <p:cNvPicPr preferRelativeResize="0"/>
          <p:nvPr/>
        </p:nvPicPr>
        <p:blipFill>
          <a:blip r:embed="rId3">
            <a:alphaModFix/>
          </a:blip>
          <a:stretch>
            <a:fillRect/>
          </a:stretch>
        </p:blipFill>
        <p:spPr>
          <a:xfrm>
            <a:off x="152400" y="152400"/>
            <a:ext cx="8839204" cy="32197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g23ccfce3271_0_244"/>
          <p:cNvPicPr preferRelativeResize="0"/>
          <p:nvPr/>
        </p:nvPicPr>
        <p:blipFill>
          <a:blip r:embed="rId3">
            <a:alphaModFix/>
          </a:blip>
          <a:stretch>
            <a:fillRect/>
          </a:stretch>
        </p:blipFill>
        <p:spPr>
          <a:xfrm>
            <a:off x="152400" y="152400"/>
            <a:ext cx="7023443" cy="48386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g23ccfce3271_0_247"/>
          <p:cNvPicPr preferRelativeResize="0"/>
          <p:nvPr/>
        </p:nvPicPr>
        <p:blipFill>
          <a:blip r:embed="rId3">
            <a:alphaModFix/>
          </a:blip>
          <a:stretch>
            <a:fillRect/>
          </a:stretch>
        </p:blipFill>
        <p:spPr>
          <a:xfrm>
            <a:off x="152400" y="152400"/>
            <a:ext cx="8839199" cy="25658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
          <p:cNvPicPr preferRelativeResize="0"/>
          <p:nvPr/>
        </p:nvPicPr>
        <p:blipFill rotWithShape="1">
          <a:blip r:embed="rId3">
            <a:alphaModFix/>
          </a:blip>
          <a:srcRect b="0" l="0" r="0" t="0"/>
          <a:stretch/>
        </p:blipFill>
        <p:spPr>
          <a:xfrm>
            <a:off x="2193288" y="250674"/>
            <a:ext cx="4757425" cy="4456824"/>
          </a:xfrm>
          <a:prstGeom prst="rect">
            <a:avLst/>
          </a:prstGeom>
          <a:noFill/>
          <a:ln>
            <a:noFill/>
          </a:ln>
        </p:spPr>
      </p:pic>
      <p:sp>
        <p:nvSpPr>
          <p:cNvPr id="332" name="Google Shape;332;p2"/>
          <p:cNvSpPr txBox="1"/>
          <p:nvPr/>
        </p:nvSpPr>
        <p:spPr>
          <a:xfrm>
            <a:off x="1313450" y="4802600"/>
            <a:ext cx="766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https://www.komen.org/breast-cancer/facts-statistics/breast-cancer-statistics/</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g23ccfce3271_0_250"/>
          <p:cNvPicPr preferRelativeResize="0"/>
          <p:nvPr/>
        </p:nvPicPr>
        <p:blipFill>
          <a:blip r:embed="rId3">
            <a:alphaModFix/>
          </a:blip>
          <a:stretch>
            <a:fillRect/>
          </a:stretch>
        </p:blipFill>
        <p:spPr>
          <a:xfrm>
            <a:off x="152400" y="2159875"/>
            <a:ext cx="8839200" cy="14886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3ccfce3271_2_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400">
                <a:latin typeface="Nunito"/>
                <a:ea typeface="Nunito"/>
                <a:cs typeface="Nunito"/>
                <a:sym typeface="Nunito"/>
              </a:rPr>
              <a:t>Creativity and Innovation:</a:t>
            </a:r>
            <a:endParaRPr sz="2400"/>
          </a:p>
        </p:txBody>
      </p:sp>
      <p:sp>
        <p:nvSpPr>
          <p:cNvPr id="654" name="Google Shape;654;g23ccfce3271_2_7"/>
          <p:cNvSpPr txBox="1"/>
          <p:nvPr>
            <p:ph idx="1" type="body"/>
          </p:nvPr>
        </p:nvSpPr>
        <p:spPr>
          <a:xfrm>
            <a:off x="1303800" y="1337675"/>
            <a:ext cx="7030500" cy="31941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AutoNum type="arabicParenR"/>
            </a:pPr>
            <a:r>
              <a:rPr lang="en" sz="2600"/>
              <a:t>Extracted Features from 55k images</a:t>
            </a:r>
            <a:br>
              <a:rPr lang="en" sz="2600"/>
            </a:br>
            <a:endParaRPr sz="2600"/>
          </a:p>
          <a:p>
            <a:pPr indent="-393700" lvl="0" marL="457200" rtl="0" algn="l">
              <a:spcBef>
                <a:spcPts val="0"/>
              </a:spcBef>
              <a:spcAft>
                <a:spcPts val="0"/>
              </a:spcAft>
              <a:buSzPts val="2600"/>
              <a:buAutoNum type="arabicParenR"/>
            </a:pPr>
            <a:r>
              <a:rPr lang="en" sz="2600"/>
              <a:t>Built an Application</a:t>
            </a:r>
            <a:endParaRPr sz="2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3ccfce3271_0_275"/>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660" name="Google Shape;660;g23ccfce3271_0_275"/>
          <p:cNvPicPr preferRelativeResize="0"/>
          <p:nvPr/>
        </p:nvPicPr>
        <p:blipFill>
          <a:blip r:embed="rId3">
            <a:alphaModFix/>
          </a:blip>
          <a:stretch>
            <a:fillRect/>
          </a:stretch>
        </p:blipFill>
        <p:spPr>
          <a:xfrm>
            <a:off x="152400" y="795400"/>
            <a:ext cx="8839204" cy="301689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3ccfce3271_0_140"/>
          <p:cNvSpPr txBox="1"/>
          <p:nvPr/>
        </p:nvSpPr>
        <p:spPr>
          <a:xfrm>
            <a:off x="1168975" y="188825"/>
            <a:ext cx="46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FrontEnd</a:t>
            </a:r>
            <a:endParaRPr b="1">
              <a:latin typeface="Nunito"/>
              <a:ea typeface="Nunito"/>
              <a:cs typeface="Nunito"/>
              <a:sym typeface="Nunito"/>
            </a:endParaRPr>
          </a:p>
        </p:txBody>
      </p:sp>
      <p:pic>
        <p:nvPicPr>
          <p:cNvPr id="666" name="Google Shape;666;g23ccfce3271_0_140"/>
          <p:cNvPicPr preferRelativeResize="0"/>
          <p:nvPr/>
        </p:nvPicPr>
        <p:blipFill>
          <a:blip r:embed="rId3">
            <a:alphaModFix/>
          </a:blip>
          <a:stretch>
            <a:fillRect/>
          </a:stretch>
        </p:blipFill>
        <p:spPr>
          <a:xfrm>
            <a:off x="152400" y="741425"/>
            <a:ext cx="8672808" cy="42496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g23ccfce3271_0_111"/>
          <p:cNvPicPr preferRelativeResize="0"/>
          <p:nvPr/>
        </p:nvPicPr>
        <p:blipFill>
          <a:blip r:embed="rId3">
            <a:alphaModFix/>
          </a:blip>
          <a:stretch>
            <a:fillRect/>
          </a:stretch>
        </p:blipFill>
        <p:spPr>
          <a:xfrm>
            <a:off x="304800" y="673925"/>
            <a:ext cx="8839200" cy="4425124"/>
          </a:xfrm>
          <a:prstGeom prst="rect">
            <a:avLst/>
          </a:prstGeom>
          <a:noFill/>
          <a:ln>
            <a:noFill/>
          </a:ln>
        </p:spPr>
      </p:pic>
      <p:sp>
        <p:nvSpPr>
          <p:cNvPr id="672" name="Google Shape;672;g23ccfce3271_0_111"/>
          <p:cNvSpPr txBox="1"/>
          <p:nvPr/>
        </p:nvSpPr>
        <p:spPr>
          <a:xfrm>
            <a:off x="1978250" y="179825"/>
            <a:ext cx="46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FrontEnd</a:t>
            </a:r>
            <a:endParaRPr b="1">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3ccfce3271_1_2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Contribution to society</a:t>
            </a:r>
            <a:endParaRPr sz="1500"/>
          </a:p>
        </p:txBody>
      </p:sp>
      <p:sp>
        <p:nvSpPr>
          <p:cNvPr id="678" name="Google Shape;678;g23ccfce3271_1_226"/>
          <p:cNvSpPr txBox="1"/>
          <p:nvPr>
            <p:ph idx="1" type="body"/>
          </p:nvPr>
        </p:nvSpPr>
        <p:spPr>
          <a:xfrm>
            <a:off x="1303800" y="1212425"/>
            <a:ext cx="7030500" cy="331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 improves breast cancer detection through data mining, addressing limitations and enhancing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Better detection leads to improved treatment outcomes and patient survival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findings optimize healthcare systems, reducing costs and improving patient outcomes.</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References</a:t>
            </a:r>
            <a:endParaRPr/>
          </a:p>
        </p:txBody>
      </p:sp>
      <p:sp>
        <p:nvSpPr>
          <p:cNvPr id="684" name="Google Shape;684;p1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
              <a:t>https://www.wikipedia.org/</a:t>
            </a:r>
            <a:endParaRPr/>
          </a:p>
          <a:p>
            <a:pPr indent="-311150" lvl="0" marL="457200" rtl="0" algn="l">
              <a:lnSpc>
                <a:spcPct val="115000"/>
              </a:lnSpc>
              <a:spcBef>
                <a:spcPts val="0"/>
              </a:spcBef>
              <a:spcAft>
                <a:spcPts val="0"/>
              </a:spcAft>
              <a:buSzPts val="1300"/>
              <a:buAutoNum type="arabicPeriod"/>
            </a:pPr>
            <a:r>
              <a:rPr lang="en"/>
              <a:t>https://chat.openai.com/chat</a:t>
            </a:r>
            <a:endParaRPr/>
          </a:p>
          <a:p>
            <a:pPr indent="-311150" lvl="0" marL="457200" rtl="0" algn="l">
              <a:lnSpc>
                <a:spcPct val="115000"/>
              </a:lnSpc>
              <a:spcBef>
                <a:spcPts val="0"/>
              </a:spcBef>
              <a:spcAft>
                <a:spcPts val="0"/>
              </a:spcAft>
              <a:buSzPts val="1300"/>
              <a:buAutoNum type="arabicPeriod"/>
            </a:pPr>
            <a:r>
              <a:rPr lang="en"/>
              <a:t>https://www.youtube.com/</a:t>
            </a:r>
            <a:endParaRPr/>
          </a:p>
          <a:p>
            <a:pPr indent="-311150" lvl="0" marL="457200" rtl="0" algn="l">
              <a:lnSpc>
                <a:spcPct val="115000"/>
              </a:lnSpc>
              <a:spcBef>
                <a:spcPts val="0"/>
              </a:spcBef>
              <a:spcAft>
                <a:spcPts val="0"/>
              </a:spcAft>
              <a:buSzPts val="1300"/>
              <a:buAutoNum type="arabicPeriod"/>
            </a:pPr>
            <a:r>
              <a:rPr lang="en"/>
              <a:t>https://www.google.com/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23ccfce3271_0_14"/>
          <p:cNvPicPr preferRelativeResize="0"/>
          <p:nvPr/>
        </p:nvPicPr>
        <p:blipFill>
          <a:blip r:embed="rId3">
            <a:alphaModFix/>
          </a:blip>
          <a:stretch>
            <a:fillRect/>
          </a:stretch>
        </p:blipFill>
        <p:spPr>
          <a:xfrm>
            <a:off x="152400" y="152400"/>
            <a:ext cx="8839204" cy="388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Flow</a:t>
            </a:r>
            <a:endParaRPr/>
          </a:p>
        </p:txBody>
      </p:sp>
      <p:sp>
        <p:nvSpPr>
          <p:cNvPr id="343" name="Google Shape;343;p3"/>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sz="1800"/>
              <a:t>Data Extraction</a:t>
            </a:r>
            <a:endParaRPr sz="1800"/>
          </a:p>
          <a:p>
            <a:pPr indent="-342900" lvl="0" marL="457200" rtl="0" algn="l">
              <a:lnSpc>
                <a:spcPct val="115000"/>
              </a:lnSpc>
              <a:spcBef>
                <a:spcPts val="0"/>
              </a:spcBef>
              <a:spcAft>
                <a:spcPts val="0"/>
              </a:spcAft>
              <a:buSzPts val="1800"/>
              <a:buAutoNum type="arabicPeriod"/>
            </a:pPr>
            <a:r>
              <a:rPr lang="en" sz="1800"/>
              <a:t>EDA</a:t>
            </a:r>
            <a:endParaRPr sz="1800"/>
          </a:p>
          <a:p>
            <a:pPr indent="-342900" lvl="0" marL="457200" rtl="0" algn="l">
              <a:lnSpc>
                <a:spcPct val="115000"/>
              </a:lnSpc>
              <a:spcBef>
                <a:spcPts val="0"/>
              </a:spcBef>
              <a:spcAft>
                <a:spcPts val="0"/>
              </a:spcAft>
              <a:buSzPts val="1800"/>
              <a:buAutoNum type="arabicPeriod"/>
            </a:pPr>
            <a:r>
              <a:rPr lang="en" sz="1800"/>
              <a:t>Data pre processing</a:t>
            </a:r>
            <a:endParaRPr sz="1800"/>
          </a:p>
          <a:p>
            <a:pPr indent="-342900" lvl="0" marL="457200" rtl="0" algn="l">
              <a:lnSpc>
                <a:spcPct val="115000"/>
              </a:lnSpc>
              <a:spcBef>
                <a:spcPts val="0"/>
              </a:spcBef>
              <a:spcAft>
                <a:spcPts val="0"/>
              </a:spcAft>
              <a:buSzPts val="1800"/>
              <a:buAutoNum type="arabicPeriod"/>
            </a:pPr>
            <a:r>
              <a:rPr lang="en" sz="1800"/>
              <a:t>Model training and evaluation</a:t>
            </a:r>
            <a:endParaRPr sz="1800"/>
          </a:p>
          <a:p>
            <a:pPr indent="-342900" lvl="0" marL="457200" rtl="0" algn="l">
              <a:lnSpc>
                <a:spcPct val="115000"/>
              </a:lnSpc>
              <a:spcBef>
                <a:spcPts val="0"/>
              </a:spcBef>
              <a:spcAft>
                <a:spcPts val="0"/>
              </a:spcAft>
              <a:buSzPts val="1800"/>
              <a:buAutoNum type="arabicPeriod"/>
            </a:pPr>
            <a:r>
              <a:rPr lang="en" sz="1800"/>
              <a:t>Front end and backend deployment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23ccfce3271_0_9"/>
          <p:cNvPicPr preferRelativeResize="0"/>
          <p:nvPr/>
        </p:nvPicPr>
        <p:blipFill>
          <a:blip r:embed="rId3">
            <a:alphaModFix/>
          </a:blip>
          <a:stretch>
            <a:fillRect/>
          </a:stretch>
        </p:blipFill>
        <p:spPr>
          <a:xfrm>
            <a:off x="152400" y="152400"/>
            <a:ext cx="8839204" cy="37290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